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82"/>
  </p:notesMasterIdLst>
  <p:sldIdLst>
    <p:sldId id="256" r:id="rId2"/>
    <p:sldId id="258" r:id="rId3"/>
    <p:sldId id="379" r:id="rId4"/>
    <p:sldId id="380" r:id="rId5"/>
    <p:sldId id="367" r:id="rId6"/>
    <p:sldId id="292" r:id="rId7"/>
    <p:sldId id="381" r:id="rId8"/>
    <p:sldId id="368" r:id="rId9"/>
    <p:sldId id="335" r:id="rId10"/>
    <p:sldId id="382" r:id="rId11"/>
    <p:sldId id="336" r:id="rId12"/>
    <p:sldId id="369" r:id="rId13"/>
    <p:sldId id="296" r:id="rId14"/>
    <p:sldId id="303" r:id="rId15"/>
    <p:sldId id="304" r:id="rId16"/>
    <p:sldId id="383" r:id="rId17"/>
    <p:sldId id="305" r:id="rId18"/>
    <p:sldId id="306" r:id="rId19"/>
    <p:sldId id="377" r:id="rId20"/>
    <p:sldId id="384" r:id="rId21"/>
    <p:sldId id="308" r:id="rId22"/>
    <p:sldId id="338" r:id="rId23"/>
    <p:sldId id="309" r:id="rId24"/>
    <p:sldId id="310" r:id="rId25"/>
    <p:sldId id="311" r:id="rId26"/>
    <p:sldId id="312" r:id="rId27"/>
    <p:sldId id="313" r:id="rId28"/>
    <p:sldId id="348" r:id="rId29"/>
    <p:sldId id="339" r:id="rId30"/>
    <p:sldId id="314" r:id="rId31"/>
    <p:sldId id="315" r:id="rId32"/>
    <p:sldId id="385" r:id="rId33"/>
    <p:sldId id="316" r:id="rId34"/>
    <p:sldId id="317" r:id="rId35"/>
    <p:sldId id="318" r:id="rId36"/>
    <p:sldId id="319" r:id="rId37"/>
    <p:sldId id="321" r:id="rId38"/>
    <p:sldId id="320" r:id="rId39"/>
    <p:sldId id="322" r:id="rId40"/>
    <p:sldId id="324" r:id="rId41"/>
    <p:sldId id="325" r:id="rId42"/>
    <p:sldId id="326" r:id="rId43"/>
    <p:sldId id="386" r:id="rId44"/>
    <p:sldId id="349" r:id="rId45"/>
    <p:sldId id="327" r:id="rId46"/>
    <p:sldId id="350" r:id="rId47"/>
    <p:sldId id="328" r:id="rId48"/>
    <p:sldId id="329" r:id="rId49"/>
    <p:sldId id="351" r:id="rId50"/>
    <p:sldId id="330" r:id="rId51"/>
    <p:sldId id="352" r:id="rId52"/>
    <p:sldId id="331" r:id="rId53"/>
    <p:sldId id="353" r:id="rId54"/>
    <p:sldId id="332" r:id="rId55"/>
    <p:sldId id="340" r:id="rId56"/>
    <p:sldId id="341" r:id="rId57"/>
    <p:sldId id="342" r:id="rId58"/>
    <p:sldId id="343" r:id="rId59"/>
    <p:sldId id="344" r:id="rId60"/>
    <p:sldId id="345" r:id="rId61"/>
    <p:sldId id="346" r:id="rId62"/>
    <p:sldId id="354" r:id="rId63"/>
    <p:sldId id="347" r:id="rId64"/>
    <p:sldId id="355" r:id="rId65"/>
    <p:sldId id="356" r:id="rId66"/>
    <p:sldId id="357" r:id="rId67"/>
    <p:sldId id="358" r:id="rId68"/>
    <p:sldId id="359" r:id="rId69"/>
    <p:sldId id="387" r:id="rId70"/>
    <p:sldId id="388" r:id="rId71"/>
    <p:sldId id="390" r:id="rId72"/>
    <p:sldId id="391" r:id="rId73"/>
    <p:sldId id="392" r:id="rId74"/>
    <p:sldId id="393" r:id="rId75"/>
    <p:sldId id="389" r:id="rId76"/>
    <p:sldId id="394" r:id="rId77"/>
    <p:sldId id="395" r:id="rId78"/>
    <p:sldId id="396" r:id="rId79"/>
    <p:sldId id="397" r:id="rId80"/>
    <p:sldId id="282" r:id="rId81"/>
  </p:sldIdLst>
  <p:sldSz cx="9144000" cy="5143500" type="screen16x9"/>
  <p:notesSz cx="6858000" cy="9144000"/>
  <p:embeddedFontLst>
    <p:embeddedFont>
      <p:font typeface="Fira Sans Extra Condensed Medium" panose="020B0603050000020004" pitchFamily="34" charset="0"/>
      <p:regular r:id="rId83"/>
      <p:bold r:id="rId84"/>
      <p:italic r:id="rId85"/>
      <p:boldItalic r:id="rId86"/>
    </p:embeddedFont>
    <p:embeddedFont>
      <p:font typeface="Fira Sans Extra Condensed SemiBold" panose="020B0603050000020004" pitchFamily="34" charset="0"/>
      <p:regular r:id="rId87"/>
      <p:bold r:id="rId88"/>
      <p:italic r:id="rId89"/>
      <p:boldItalic r:id="rId90"/>
    </p:embeddedFont>
    <p:embeddedFont>
      <p:font typeface="Roboto" panose="02000000000000000000" pitchFamily="2"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6"/>
    <p:restoredTop sz="88487"/>
  </p:normalViewPr>
  <p:slideViewPr>
    <p:cSldViewPr snapToGrid="0">
      <p:cViewPr>
        <p:scale>
          <a:sx n="152" d="100"/>
          <a:sy n="152" d="100"/>
        </p:scale>
        <p:origin x="632" y="1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B318A43-FB48-4E4A-611A-68E9728F76F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70DD953A-B622-6608-0C5B-1C8609FCB6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07B049F-C3D3-B00F-47DE-FB7D7A0FF2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61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7A9AAF2-6D45-589A-1D05-9EEB4F5532B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8ED8F9B-294D-FA90-C426-9F1941C88E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2E15459-D392-6C35-7AB2-3CA0193B5A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59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CCB1822-43AF-039E-77BF-92AC9FA1B4A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492202B-1E38-54FE-EAA3-BD0B0CACFD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864F5E8-E757-B5D9-8321-4A50DD1E11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301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F27E452-2427-77D9-1AFC-2EB9B3B02BF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D8A3343-F11F-9734-69D0-38E77F38E1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2E515F4-5448-4246-75BF-EF91F7BDF4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0055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2AF8945-5A01-C6C5-24EC-7227A716209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30282CD-6E3D-03E3-19D3-A80B21FBE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82D6991-30FB-FFD6-9D0E-F2696C0447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910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68C75E3-4909-BCA1-89C2-3354E97D276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882134A-874D-79C1-4BEC-6362C02933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1D7BCB9-1427-ADCC-FD81-6FB1EE9A2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621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F1B5F13-C6B1-4661-36CF-582698880CC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68B5018-37E3-7936-F032-DD66F4F9BC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1681792-F188-2791-CDC6-A6927B923F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913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FBB5938-5A8B-B875-A7B5-8F98EE83687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4CAF8D9-9952-1C29-BB18-106C1D6FA1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778F87C-9D0E-7C9B-D4C8-1EA12A00C5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686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B439E29-FDFE-AE42-3C48-5B1B807CEC5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87FF351-FDC1-A952-1E1B-812F7B4118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6708DB0-D1DE-C9AE-6F36-A2A83AEF75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396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DB5FEF4C-2A3C-385A-F8B5-1445909DBC8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E99B373-3D5C-D918-5544-C4211A976D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1E42698-7DD2-6EA5-5A02-88E882CC28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01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09eb2c6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D712F76-11C7-31AF-92F2-E96121A0399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146CD3C-DD32-70E3-A57B-335CBBF034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AC96E31-69F8-EBE7-BD77-9C6C6510C5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700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DC3C00A-7BD8-E352-2FC4-66349A70A4D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61BE5D5-E88B-E191-4446-6887B0E5C2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2C432FB-DD51-B585-45C2-44CCEFF6E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231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BDAE784-BED9-D608-09FC-F41D3014D87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7B7C213-07D3-5C63-7B94-6E90C7FFCB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DEA3DAE-78D6-22FA-55B1-113065C79C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573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D67243F6-E598-1817-EA35-5428C5C4DE7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6775A7B-4F5E-AC96-C69E-138E9F7302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C1E0A63-4694-CCD8-E43D-C06D72B045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889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DA96A3F-F2CE-530A-7002-9F43CA53C74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D721FC9-2ADF-C2CD-541A-A7A90A366D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803B944-CC34-631F-7552-313EE2951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921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9305401-1A24-0C4A-62EB-C2571F08096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E047DD9-14AA-825C-D0DB-480361703E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1C13BB7-0975-EAF1-DA7F-04BB3FD43B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457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1B532FC-4F69-B2F5-999E-33738D34C99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FFC8A1C-9634-E4C6-DD98-D20BD4D7C4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9FBB943-3204-9AED-5890-0054ECB16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015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FBF7730-1B67-17B0-AD11-DD2C98CA433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A2BA9BD-9501-33D1-647A-9528228C2D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CDE1ED7-3EE6-8D29-1B9D-6FE619BDDC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63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9179398-0F29-3910-97D0-5216AE7795B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8187A03-458F-FB1D-F340-4D5A964C9D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A893D87-3DDA-DB06-0DA7-C05FE4AF6E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502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9C7E010-2FC5-C221-FC8C-90A7AD46502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960082B-A537-C56F-D566-855BAC00FE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B050AF5-4D38-AAA8-1849-42F9A8EA53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222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D3DB93E-8AB4-69C6-24C3-46AC05D9180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2F0668D-96E2-2460-8947-F309C3DE2D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0DB7301-DFC8-D0D1-C4B5-FE665BB318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445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0B16C19-6459-D688-FA5A-0E93719C9D8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ABF839E-AE29-EDFC-457D-3E4DA3750F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0613135-FA71-4300-F69D-AC5420C13B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213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3756833-C302-0814-47BD-43A44E67ACC5}"/>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4C639CF-C33B-901C-6C5E-B0EDA6E803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9249156-165B-17AB-BCBC-9922FF3E1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833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F167614-2343-D0D6-73D2-D16C05B94CD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3DC9A06A-4408-C1A7-731D-1703AB5635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1A0B506-9FAC-3AA8-48ED-C9E31F6D2C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549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C4644BE-F217-FC86-3940-29BE8F983CF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A3B3142-C350-5A3A-5B91-84CBF8ECE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A9147D33-8A6C-F85C-2F3F-07B4188154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730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17F53D2-C95F-44A9-936E-B4F2AC523CD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7DD288E-EA23-FD44-8151-DBD30FD4A3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5DDB6BE-560C-D75F-C5DD-AB1F64CF1B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578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A21AD0E-8177-9A47-FAEB-D1F39F2BAE7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EF2BB61-E797-C725-573C-AC546EE0E2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59D9BDD5-84F8-BC6C-C4FD-DFC7BBC6F4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369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4366D48-030C-0152-E143-590CAB668BA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51DC925-BFBB-2B1A-A9F3-ADC3F74AF3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E549372-2CD9-1749-60A0-8144628116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851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E661048-357A-B4C1-56FD-8A9D71D969F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58EAF3A-1AB6-F8B7-BA5A-5757655C5A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4FE4BFF-5E41-BF3C-BF8F-8476BB8A1C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499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82DE1BB-B662-94E6-512F-B180D5F46FD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A49D818-3BC0-AB44-FD87-C93DE7E88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56778A5-116E-A206-A9B0-0D112C9241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362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34E9A2A-3BAE-BC8E-0D2D-A3122AA6CDB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7E4BF7C-D740-A18A-BB15-858B4208F4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34CF5D7-61DA-815D-6208-873ED265A3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28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7116E2CD-71BB-417D-9406-70FF0127435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1DDEC69-6F91-B629-3FAC-ED97BD266F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F501936-0AF5-DD43-87FC-62D6EC4F50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082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2198C12-71F1-1AAC-ABBA-5DE2DDA90985}"/>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4455D59-C5CB-BC0F-D525-CCF2577B2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3748A7D-1A3D-E384-9629-38A78D6BE5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937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A6C2216-970D-2CEC-8CC4-D84F481BBDB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E5050E4-C3BD-7BF7-7C22-32C3894905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37D50D7-FCB9-F348-4F2D-E8090F2F05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3087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7FBC3FC-7718-B58A-E897-1CCEB92351E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5F2FD45-3EAA-0670-7287-5AEF6E8E4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151F42E-E288-54D7-12F2-6401BD3102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551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7656F48-2EB0-DD24-BB41-14F3380CAF4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CCE2DEC-B24D-2B7F-161D-B1EAE5017F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06E3C255-E716-A666-4CA0-C29266EA11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665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F1ED4F5-A9DF-3ED3-C1C5-0E413B066E5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6B08EB3-51D7-0830-2A99-4866D100E1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0487E910-D269-E235-A70F-B016A92591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592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18F3B7F-174B-30F7-C400-F043EF785B0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0E39C5A-FB23-DD62-E85D-F49AED146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51BBDAD-7586-DDA3-FEEA-CE3EE3F30D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697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8BCAE43-6455-392C-0E28-14450075B2F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D9B6158-6D6B-3C0D-0004-1702AC3F5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522F1CD4-B120-719E-FB57-4D2FF4FDAE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111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F90E02D-1D2E-6FA2-C9A4-4213D9D985A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EA0B4DD-42E0-F4F1-8729-79A5D70B67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15BFAEE-B5EA-6C0B-98D6-737E7480B7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8525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D8F8932-9F27-F8BE-65CF-B9F604AC3D0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CF7C8950-874E-41BE-AB72-914B844407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498300D-3E4F-6CF6-37F1-59590745D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408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E0625C2-C640-2329-CB26-89E85D7F6B7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59AEC95-31A7-0499-63B1-D7DFA056E8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E48DEF8-BD0F-8D9D-1BD0-2436E8F338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23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659BA7F-ED21-E58E-F6DC-D1E0F3EFBE7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69A5F3E-4AC2-872E-B38B-8353395AD1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17FE3D4-AD54-82BA-7A81-9CBAEA7436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6569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63D20E4-7E1A-D8DC-9F76-45EBF3CEB5A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E1D5164-8018-AD4B-9A50-77ADAF7C5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712370FA-168B-0AA9-9B6B-7824657989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3626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D84BC2A-AE55-6242-76EA-F8E254FD741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2D6763C-CEA8-8E29-F764-E04976BC17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5F482F8-A7F2-D871-8305-326B42FFD3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854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3981E49-AA34-CF27-1369-4F941EB5C44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6DD3B61-ACE2-CF37-91DB-3590D99F35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69DA93D-8FA9-0713-D2ED-1C09D9E7E8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788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9F3D89C-9050-59D8-6C02-93D7152C016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4190DCA-3BC7-397B-93D8-5177EC10AC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BB1D05C-1E2F-39BB-1B2B-494945C39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4756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1059820-65A3-E13A-3707-58EF5794E6A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DA8EA96-74CF-B6E2-9387-2F24D1BAAC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6090BD6-2C1F-C332-D568-54AD13C8F7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072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5B6D86E-1A24-5D2E-66A1-B42EB24551D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8E40AAD-BB73-1861-4D63-56752FC6C2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018C182-EC53-E293-9540-A795E8F8D8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3473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0EACCAD-559D-1FC5-016B-F0826DBD96D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A6CC99F-C0D1-A713-A96B-0377C7917F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0446B20-3CA0-6ADF-E2D8-A2C2585303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098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23050D1-52FD-7D83-E3A7-B19BAE7478D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B4422F8-0B16-8F43-C4BF-BC28D272EB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10054FA-E508-A737-D323-63A3CA32A4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7807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70E0EB0-6B1B-5A99-3387-5A312C233F9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B33EE09-A918-A0EA-5EC7-0E8E8E81D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8C297C2-A5CE-B79E-5B7A-92E95889F7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864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944BEDE-8C19-CEDE-885E-BBD1F00629C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0B80034-07DB-C5D2-A137-13E3170CDE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930E4C3-071D-308E-6560-A2F00B5F7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87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410948E-F841-5EBD-9C95-033AA68D810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C76E11DA-0DC8-5270-E850-3D4AADD8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A211270-73B5-5EF2-9884-74F3781FF8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6800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52484EC-6F03-3293-B159-5860DEAE2CF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D11409D-218C-B3DC-8FA2-D0A2CBD6B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D16CA1A-7E7C-26CC-9288-3DADC2DE1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044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BE7B1AB-8F3B-4C22-D1E3-55CD0F63862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7BA5944-7B09-BCB6-7751-36B27EC75A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AE011BA-17FB-91D2-D8E7-2F6CDAE74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4242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A939EB9-8720-6C88-9632-6EE30B7444E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F481C00-4B39-DB4D-56B8-4424E2C81B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A41F1443-2D96-F825-8766-2A041B37C0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6869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3819FE0-AEF5-6A3D-CFEE-0CDB267C43E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DDDC995-7294-6F79-D879-FAC60B77DC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A4970F9-BFB7-9156-4F51-01BB26899D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3588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83556C3-D04E-2472-667B-7286932920F1}"/>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AFD9C10-3ED7-D2F7-1F01-B5E85CB69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3CC317B-B7E3-0546-386A-1824ACA7CF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50361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1734D9E-800C-5BD8-8145-1C314AC46DD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4537FE9-0EB2-DE6B-3FCC-87D7F4E3DF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B1DE960-9440-0688-6DF3-B30F97107A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5393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D1BF4EB-E2DA-6D70-0BCF-62A39AF3DFB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6D2DB91-70EC-9D38-06D6-237380785C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EAD655A-4875-CF2C-2A9D-2298A1E92F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72313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74EA7454-8CDC-19F6-9ED3-0E40A5E27CE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69F5BF91-FEC9-06C8-364B-BC886D06AC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7FDA9DF-7E4C-D8BB-6640-47D0A2FFEA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14030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3552D71-A9A2-3F1D-9097-F7D18C25E97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F86677E-5CEC-267A-81D8-0B92F2F364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946084D-2BC2-CCF6-D7C5-D88CCC50B4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57921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60E4124A-B576-1355-2D49-3F3DE59BC2F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75BBF6FE-7332-A88F-A8BD-7198CE6BC0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78B07E82-FACF-7CAF-1D00-693F31B4FB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297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4413FD3-676C-FAC0-140A-86A09A5034E1}"/>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2930281-F9C1-67B1-A8BD-2730B03E4E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E16D2A1-1911-D9BC-198F-083E0988F0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2197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3AE66ED-A346-D2F4-DBD9-959CA2364A9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71F6E098-354B-33CB-D0FD-6AEDE9F125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54F009C5-752B-8CDF-5347-C2638D4CF1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32186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039E87C-53D2-4095-FE8B-73F5D79633E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228C7DA-97C5-D5EE-EE6F-A50C3AF3F4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731482BB-60DC-0B5A-D42E-9A5C3A648D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35219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984E0D1-C3D1-BAC2-7874-1B481CBABD5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6C7F4615-4FE9-FFA1-82E5-49109C2F59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7517E2E-ACE0-ADFF-497C-6BDA93F69B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2984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9DFE538-EB05-9740-170F-6B4A8720B5E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CE9353B-FB56-E936-1FC8-596219BDFE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41A74F8-0C5C-17A3-769E-C1B8457992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56966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1D478C4-AFB5-7475-F384-7F2C129EF55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B319FC0-9004-C50B-FE3B-BB019D894C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4892DE2-B800-09EC-10AC-4484E104C6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82657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0198B95-AB3F-1C4B-4101-872B30A07F2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9838DAA-75CE-C6C0-983B-AC8F771005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0D8EDE2A-0707-76DC-6BF7-EB1C353A4A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22627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174E241-9E06-3667-2B69-0116B62621A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687C5284-63E5-F684-AEF5-C3D5738D18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D80C6B6C-82E0-F26C-E95E-3791F10311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40361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2A78C57-7D65-852D-7AD5-310D17728E7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39CB9A11-C1EC-CCB3-6A6B-9974A627B1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47963E8-1F69-1082-08F0-DD9F9D7BF2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76136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7FE32582-6A82-F380-FF39-F60CCB2D38D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0984085-D494-B6F9-0256-866A4636CF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7BFD854-7BA3-6EA1-3F14-3E9A2A4D82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98562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61CBF65-CC27-2139-8B2A-06DCC530ADF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C8094471-7989-0E1D-CDC8-11BD145C84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50142A0-D942-57C4-2767-4FBC87CDBB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1887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7F5C359-4647-DD92-FEA0-76B7A793B67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07B77DC-AB19-14C3-2410-6C212B86E4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1D43A1D-6C42-D64C-EA8A-C037B36200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6606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99521e9a8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99521e9a8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56D22FD-B746-8430-7B45-799D304F6AD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FA5C077-29AB-1A54-DB9D-C5F1B8B781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A11E43E-6D5B-ED70-CAF8-56515EA0AC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635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con título"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31254" y="1040100"/>
            <a:ext cx="3317400" cy="2431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a:latin typeface="Fira Sans Extra Condensed SemiBold"/>
                <a:ea typeface="Fira Sans Extra Condensed SemiBold"/>
                <a:cs typeface="Fira Sans Extra Condensed SemiBold"/>
                <a:sym typeface="Fira Sans Extra Condensed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31257" y="3535500"/>
            <a:ext cx="3907800" cy="41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a:lvl1pPr>
            <a:lvl2pPr marL="914400" lvl="1" indent="-304800" algn="ctr" rtl="0">
              <a:spcBef>
                <a:spcPts val="1600"/>
              </a:spcBef>
              <a:spcAft>
                <a:spcPts val="0"/>
              </a:spcAft>
              <a:buSzPts val="12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04800" algn="ctr" rtl="0">
              <a:spcBef>
                <a:spcPts val="1600"/>
              </a:spcBef>
              <a:spcAft>
                <a:spcPts val="0"/>
              </a:spcAft>
              <a:buSzPts val="1200"/>
              <a:buChar char="○"/>
              <a:defRPr/>
            </a:lvl8pPr>
            <a:lvl9pPr marL="4114800" lvl="8" indent="-304800" algn="ctr" rtl="0">
              <a:spcBef>
                <a:spcPts val="1600"/>
              </a:spcBef>
              <a:spcAft>
                <a:spcPts val="160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1250" y="445025"/>
            <a:ext cx="8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1250" y="1152475"/>
            <a:ext cx="83214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1250" y="445025"/>
            <a:ext cx="8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algn="ctr" rtl="0">
              <a:spcBef>
                <a:spcPts val="0"/>
              </a:spcBef>
              <a:spcAft>
                <a:spcPts val="0"/>
              </a:spcAft>
              <a:buClr>
                <a:schemeClr val="accent4"/>
              </a:buClr>
              <a:buSzPts val="2800"/>
              <a:buNone/>
              <a:defRPr>
                <a:solidFill>
                  <a:schemeClr val="accent4"/>
                </a:solidFill>
              </a:defRPr>
            </a:lvl2pPr>
            <a:lvl3pPr lvl="2" algn="ctr" rtl="0">
              <a:spcBef>
                <a:spcPts val="0"/>
              </a:spcBef>
              <a:spcAft>
                <a:spcPts val="0"/>
              </a:spcAft>
              <a:buClr>
                <a:schemeClr val="accent4"/>
              </a:buClr>
              <a:buSzPts val="2800"/>
              <a:buNone/>
              <a:defRPr>
                <a:solidFill>
                  <a:schemeClr val="accent4"/>
                </a:solidFill>
              </a:defRPr>
            </a:lvl3pPr>
            <a:lvl4pPr lvl="3" algn="ctr" rtl="0">
              <a:spcBef>
                <a:spcPts val="0"/>
              </a:spcBef>
              <a:spcAft>
                <a:spcPts val="0"/>
              </a:spcAft>
              <a:buClr>
                <a:schemeClr val="accent4"/>
              </a:buClr>
              <a:buSzPts val="2800"/>
              <a:buNone/>
              <a:defRPr>
                <a:solidFill>
                  <a:schemeClr val="accent4"/>
                </a:solidFill>
              </a:defRPr>
            </a:lvl4pPr>
            <a:lvl5pPr lvl="4" algn="ctr" rtl="0">
              <a:spcBef>
                <a:spcPts val="0"/>
              </a:spcBef>
              <a:spcAft>
                <a:spcPts val="0"/>
              </a:spcAft>
              <a:buClr>
                <a:schemeClr val="accent4"/>
              </a:buClr>
              <a:buSzPts val="2800"/>
              <a:buNone/>
              <a:defRPr>
                <a:solidFill>
                  <a:schemeClr val="accent4"/>
                </a:solidFill>
              </a:defRPr>
            </a:lvl5pPr>
            <a:lvl6pPr lvl="5" algn="ctr" rtl="0">
              <a:spcBef>
                <a:spcPts val="0"/>
              </a:spcBef>
              <a:spcAft>
                <a:spcPts val="0"/>
              </a:spcAft>
              <a:buClr>
                <a:schemeClr val="accent4"/>
              </a:buClr>
              <a:buSzPts val="2800"/>
              <a:buNone/>
              <a:defRPr>
                <a:solidFill>
                  <a:schemeClr val="accent4"/>
                </a:solidFill>
              </a:defRPr>
            </a:lvl6pPr>
            <a:lvl7pPr lvl="6" algn="ctr" rtl="0">
              <a:spcBef>
                <a:spcPts val="0"/>
              </a:spcBef>
              <a:spcAft>
                <a:spcPts val="0"/>
              </a:spcAft>
              <a:buClr>
                <a:schemeClr val="accent4"/>
              </a:buClr>
              <a:buSzPts val="2800"/>
              <a:buNone/>
              <a:defRPr>
                <a:solidFill>
                  <a:schemeClr val="accent4"/>
                </a:solidFill>
              </a:defRPr>
            </a:lvl7pPr>
            <a:lvl8pPr lvl="7" algn="ctr" rtl="0">
              <a:spcBef>
                <a:spcPts val="0"/>
              </a:spcBef>
              <a:spcAft>
                <a:spcPts val="0"/>
              </a:spcAft>
              <a:buClr>
                <a:schemeClr val="accent4"/>
              </a:buClr>
              <a:buSzPts val="2800"/>
              <a:buNone/>
              <a:defRPr>
                <a:solidFill>
                  <a:schemeClr val="accent4"/>
                </a:solidFill>
              </a:defRPr>
            </a:lvl8pPr>
            <a:lvl9pPr lvl="8" algn="ctr" rtl="0">
              <a:spcBef>
                <a:spcPts val="0"/>
              </a:spcBef>
              <a:spcAft>
                <a:spcPts val="0"/>
              </a:spcAft>
              <a:buClr>
                <a:schemeClr val="accent4"/>
              </a:buClr>
              <a:buSzPts val="2800"/>
              <a:buNone/>
              <a:defRPr>
                <a:solidFill>
                  <a:schemeClr val="accent4"/>
                </a:solidFill>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250" y="445025"/>
            <a:ext cx="8321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1250" y="1152475"/>
            <a:ext cx="83214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rtl="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9067" y="3452417"/>
            <a:ext cx="5222648" cy="1538868"/>
          </a:xfrm>
        </p:spPr>
        <p:txBody>
          <a:bodyPr spcFirstLastPara="1" wrap="square" lIns="91425" tIns="91425" rIns="91425" bIns="91425" anchor="ctr" anchorCtr="0">
            <a:noAutofit/>
          </a:bodyPr>
          <a:lstStyle/>
          <a:p>
            <a:pPr>
              <a:lnSpc>
                <a:spcPct val="90000"/>
              </a:lnSpc>
            </a:pPr>
            <a:r>
              <a:rPr lang="en-US" sz="3000" dirty="0">
                <a:solidFill>
                  <a:schemeClr val="bg1"/>
                </a:solidFill>
              </a:rPr>
              <a:t>6. Configure Applications for Reliability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4368F50-7933-5FAA-1DB4-0E29E8593D6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9D3821E-5B69-CE35-DF61-03F6784E399A}"/>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Limiting Compute Capacity for Application in Kubernetes</a:t>
            </a:r>
          </a:p>
        </p:txBody>
      </p:sp>
      <p:sp>
        <p:nvSpPr>
          <p:cNvPr id="3" name="TextBox 2">
            <a:extLst>
              <a:ext uri="{FF2B5EF4-FFF2-40B4-BE49-F238E27FC236}">
                <a16:creationId xmlns:a16="http://schemas.microsoft.com/office/drawing/2014/main" id="{411DA601-2AC4-82DD-0323-09A629D51C29}"/>
              </a:ext>
            </a:extLst>
          </p:cNvPr>
          <p:cNvSpPr txBox="1"/>
          <p:nvPr/>
        </p:nvSpPr>
        <p:spPr>
          <a:xfrm>
            <a:off x="516194" y="737420"/>
            <a:ext cx="8030496" cy="1754326"/>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YAML:</a:t>
            </a:r>
          </a:p>
          <a:p>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resources:</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requests:</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100m</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memory: 500Mi</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limits:</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200m</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memory: 1Gi</a:t>
            </a:r>
          </a:p>
        </p:txBody>
      </p:sp>
    </p:spTree>
    <p:extLst>
      <p:ext uri="{BB962C8B-B14F-4D97-AF65-F5344CB8AC3E}">
        <p14:creationId xmlns:p14="http://schemas.microsoft.com/office/powerpoint/2010/main" val="1657911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3EB74BB-A6CF-250D-13DB-31EB709E61B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73B712B-0EFF-E7B7-0E61-C22FD0D671C1}"/>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Setting CPU Limits</a:t>
            </a:r>
          </a:p>
        </p:txBody>
      </p:sp>
      <p:sp>
        <p:nvSpPr>
          <p:cNvPr id="3" name="TextBox 2">
            <a:extLst>
              <a:ext uri="{FF2B5EF4-FFF2-40B4-BE49-F238E27FC236}">
                <a16:creationId xmlns:a16="http://schemas.microsoft.com/office/drawing/2014/main" id="{72508A82-5A48-EC90-D8A5-8F72F924DD40}"/>
              </a:ext>
            </a:extLst>
          </p:cNvPr>
          <p:cNvSpPr txBox="1"/>
          <p:nvPr/>
        </p:nvSpPr>
        <p:spPr>
          <a:xfrm>
            <a:off x="547153" y="868802"/>
            <a:ext cx="8185497" cy="3970318"/>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CPU limits control how much processing power a container can use. If a container hits its CPU limit, it slows down, even if more CPU is available on the node. Setting limits ensures consistent behavior across different environments, helping to manage node differences.</a:t>
            </a:r>
          </a:p>
          <a:p>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resources deployment/hello --limits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=200m</a:t>
            </a:r>
          </a:p>
          <a:p>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YAML:</a:t>
            </a: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resources:</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requests:</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100m</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memory: 500Mi</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limits:</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200m</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memory: 1Gi</a:t>
            </a:r>
          </a:p>
          <a:p>
            <a:endParaRPr lang="en-US" sz="1200" i="1"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Viewing Requests, Limits, and Usage</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Cluster administrators can monitor resource requests, limits, and usage with these commands: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node &lt;node-name&gt;: Displays detailed node resource requests and limits.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adm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top nodes: Shows actual resource usage for all nodes.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adm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top pods -n &lt;namespace&gt;: Shows resource usage for pods in a specific project.</a:t>
            </a:r>
          </a:p>
          <a:p>
            <a:endPar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84692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DC79101-C250-EB97-DAF2-8FC672C7F2A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3EDA039-DB5A-7E4F-2E91-D5FEA7553B43}"/>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Application Autoscaling in Kubernetes</a:t>
            </a:r>
          </a:p>
        </p:txBody>
      </p:sp>
      <p:sp>
        <p:nvSpPr>
          <p:cNvPr id="7" name="TextBox 6">
            <a:extLst>
              <a:ext uri="{FF2B5EF4-FFF2-40B4-BE49-F238E27FC236}">
                <a16:creationId xmlns:a16="http://schemas.microsoft.com/office/drawing/2014/main" id="{9FAB5071-8673-A60C-6A61-F70B7005AA76}"/>
              </a:ext>
            </a:extLst>
          </p:cNvPr>
          <p:cNvSpPr txBox="1"/>
          <p:nvPr/>
        </p:nvSpPr>
        <p:spPr>
          <a:xfrm>
            <a:off x="331839" y="809225"/>
            <a:ext cx="8515828" cy="4154984"/>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Overview of Horizontal Pod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(HPA)</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can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 deployments based on current load using HPA, which relies on metrics collected by the OpenShift Metrics subsystem. To enable autoscaling, resource requests must be defined for pods.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HPA operates in a loop, typically every 15 seconds, performing the following:</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1. Retrieves scaling metrics from the HPA resource.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2. Collects metrics from targeted pods.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3. Calculates usage percentage based on collected metrics and pod resource requests.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4. Determines the average usage across all pods and adjusts scaling accordingly.</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Creating an HPA</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Use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 to create an HPA, for example:</a:t>
            </a:r>
          </a:p>
          <a:p>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deployment/hello --min 1 --max 10 --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-percent 80</a:t>
            </a:r>
          </a:p>
          <a:p>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sets up autoscaling for the “hello” deployment, adjusting replicas to maintain CPU usage under 80%.</a:t>
            </a:r>
          </a:p>
          <a:p>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Viewing HPA status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a:t>
            </a: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Web Console Creation</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Navigate to Workloads →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HorizontalPodAutoscalers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click “Create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HorizontalPodAutoscaler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customize the YAML manifest.</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04995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2865677-B4E0-CA6D-27BA-A9E0D569DF7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7B6F159-BEA4-1BFD-D711-24F35950F219}"/>
              </a:ext>
            </a:extLst>
          </p:cNvPr>
          <p:cNvSpPr txBox="1">
            <a:spLocks noGrp="1"/>
          </p:cNvSpPr>
          <p:nvPr>
            <p:ph type="title"/>
          </p:nvPr>
        </p:nvSpPr>
        <p:spPr>
          <a:xfrm>
            <a:off x="405674" y="152890"/>
            <a:ext cx="8453970" cy="900899"/>
          </a:xfrm>
          <a:prstGeom prst="rect">
            <a:avLst/>
          </a:prstGeom>
        </p:spPr>
        <p:txBody>
          <a:bodyPr spcFirstLastPara="1" wrap="square" lIns="91425" tIns="91425" rIns="91425" bIns="91425" anchor="t" anchorCtr="0">
            <a:noAutofit/>
          </a:bodyPr>
          <a:lstStyle/>
          <a:p>
            <a:pPr algn="l"/>
            <a:r>
              <a:rPr lang="en-US" dirty="0"/>
              <a:t>Deploying and verifying a Pod in OpenShift</a:t>
            </a:r>
          </a:p>
        </p:txBody>
      </p:sp>
      <p:sp>
        <p:nvSpPr>
          <p:cNvPr id="5" name="TextBox 4">
            <a:extLst>
              <a:ext uri="{FF2B5EF4-FFF2-40B4-BE49-F238E27FC236}">
                <a16:creationId xmlns:a16="http://schemas.microsoft.com/office/drawing/2014/main" id="{C4837731-F075-6491-0907-691E4F3A6C1A}"/>
              </a:ext>
            </a:extLst>
          </p:cNvPr>
          <p:cNvSpPr txBox="1"/>
          <p:nvPr/>
        </p:nvSpPr>
        <p:spPr>
          <a:xfrm>
            <a:off x="405675" y="3124135"/>
            <a:ext cx="8356488" cy="2308324"/>
          </a:xfrm>
          <a:prstGeom prst="rect">
            <a:avLst/>
          </a:prstGeom>
          <a:noFill/>
        </p:spPr>
        <p:txBody>
          <a:bodyPr wrap="square" rtlCol="0">
            <a:spAutoFit/>
          </a:bodyPr>
          <a:lstStyle/>
          <a:p>
            <a:pPr marL="285750" indent="-285750" algn="just">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cat long-</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Displays the contents of the long-</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which defines a pod configuration.</a:t>
            </a: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apply -f long-</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tells OpenShift to apply the configuration specified in long-</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It creates or updates the pod based on the provided settings. </a:t>
            </a:r>
          </a:p>
          <a:p>
            <a:pPr marL="285750" indent="-2857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long-load -- curl -s localhost:3000/health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command inside a running pod. Here, it targets the long-load pod.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signifies the end of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options and the beginning of the command to be executed within the pod.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curl -s localhost:3000/health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curl command checks the health of a service running inside the pod on port 3000 with the /health endpoint. The -s option makes curl run in “silent” mode, suppressing extra output and showing only the response (“OK”). </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computer screen shot of a black screen&#10;&#10;Description automatically generated">
            <a:extLst>
              <a:ext uri="{FF2B5EF4-FFF2-40B4-BE49-F238E27FC236}">
                <a16:creationId xmlns:a16="http://schemas.microsoft.com/office/drawing/2014/main" id="{0E23C525-90D4-A6FE-CF16-0AA81DD43BDD}"/>
              </a:ext>
            </a:extLst>
          </p:cNvPr>
          <p:cNvPicPr>
            <a:picLocks noChangeAspect="1"/>
          </p:cNvPicPr>
          <p:nvPr/>
        </p:nvPicPr>
        <p:blipFill>
          <a:blip r:embed="rId3"/>
          <a:stretch>
            <a:fillRect/>
          </a:stretch>
        </p:blipFill>
        <p:spPr>
          <a:xfrm>
            <a:off x="1296237" y="750356"/>
            <a:ext cx="5839082" cy="2292449"/>
          </a:xfrm>
          <a:prstGeom prst="rect">
            <a:avLst/>
          </a:prstGeom>
        </p:spPr>
      </p:pic>
    </p:spTree>
    <p:extLst>
      <p:ext uri="{BB962C8B-B14F-4D97-AF65-F5344CB8AC3E}">
        <p14:creationId xmlns:p14="http://schemas.microsoft.com/office/powerpoint/2010/main" val="658697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9964D7B-FD94-24E9-B15E-7EA1118E7E5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E532596-E2C0-F528-B6EB-91091CDDC2E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Managing and deleting Pod in OpenShift</a:t>
            </a:r>
          </a:p>
        </p:txBody>
      </p:sp>
      <p:sp>
        <p:nvSpPr>
          <p:cNvPr id="5" name="TextBox 4">
            <a:extLst>
              <a:ext uri="{FF2B5EF4-FFF2-40B4-BE49-F238E27FC236}">
                <a16:creationId xmlns:a16="http://schemas.microsoft.com/office/drawing/2014/main" id="{31B1BB60-3892-104A-0195-048ADCC5A805}"/>
              </a:ext>
            </a:extLst>
          </p:cNvPr>
          <p:cNvSpPr txBox="1"/>
          <p:nvPr/>
        </p:nvSpPr>
        <p:spPr>
          <a:xfrm>
            <a:off x="595423" y="2977117"/>
            <a:ext cx="7846828" cy="1569660"/>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lists all the pods currently running in the OpenShift cluster. </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long-load -- curl -s localhost:3000/destruct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Runs a curl request to the /destruct endpoint inside the pod. The -s flag makes curl run silently. The command terminated with exit code 52, indicating that the /destruct endpoint might not be accessible or performed an unexpected operation that led to termination.</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pod 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Deletes the long-load pod from the OpenShift cluster. The confirmation “pod ‘long-load’ deleted” indicates the pod was successfully removed.</a:t>
            </a:r>
          </a:p>
        </p:txBody>
      </p:sp>
      <p:pic>
        <p:nvPicPr>
          <p:cNvPr id="3" name="Picture 2" descr="A screen shot of a computer&#10;&#10;Description automatically generated">
            <a:extLst>
              <a:ext uri="{FF2B5EF4-FFF2-40B4-BE49-F238E27FC236}">
                <a16:creationId xmlns:a16="http://schemas.microsoft.com/office/drawing/2014/main" id="{FF528644-0A3E-8626-7F7A-CFF096A4FBF5}"/>
              </a:ext>
            </a:extLst>
          </p:cNvPr>
          <p:cNvPicPr>
            <a:picLocks noChangeAspect="1"/>
          </p:cNvPicPr>
          <p:nvPr/>
        </p:nvPicPr>
        <p:blipFill>
          <a:blip r:embed="rId3"/>
          <a:stretch>
            <a:fillRect/>
          </a:stretch>
        </p:blipFill>
        <p:spPr>
          <a:xfrm>
            <a:off x="595423" y="949692"/>
            <a:ext cx="7772400" cy="1781429"/>
          </a:xfrm>
          <a:prstGeom prst="rect">
            <a:avLst/>
          </a:prstGeom>
        </p:spPr>
      </p:pic>
    </p:spTree>
    <p:extLst>
      <p:ext uri="{BB962C8B-B14F-4D97-AF65-F5344CB8AC3E}">
        <p14:creationId xmlns:p14="http://schemas.microsoft.com/office/powerpoint/2010/main" val="16578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ABCC00A-19A1-CEE1-130E-F6698DF7EF40}"/>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03709D4-D0E2-5B05-9419-A981A61A5875}"/>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Modifying, Deploying and managing Pod </a:t>
            </a:r>
          </a:p>
        </p:txBody>
      </p:sp>
      <p:sp>
        <p:nvSpPr>
          <p:cNvPr id="5" name="TextBox 4">
            <a:extLst>
              <a:ext uri="{FF2B5EF4-FFF2-40B4-BE49-F238E27FC236}">
                <a16:creationId xmlns:a16="http://schemas.microsoft.com/office/drawing/2014/main" id="{CC5CE1D2-104B-E643-46C0-603FDE08B108}"/>
              </a:ext>
            </a:extLst>
          </p:cNvPr>
          <p:cNvSpPr txBox="1"/>
          <p:nvPr/>
        </p:nvSpPr>
        <p:spPr>
          <a:xfrm>
            <a:off x="411251" y="3390122"/>
            <a:ext cx="8453970" cy="1938992"/>
          </a:xfrm>
          <a:prstGeom prst="rect">
            <a:avLst/>
          </a:prstGeom>
          <a:noFill/>
        </p:spPr>
        <p:txBody>
          <a:bodyPr wrap="square" rtlCol="0">
            <a:spAutoFit/>
          </a:bodyPr>
          <a:lstStyle/>
          <a:p>
            <a:pPr marL="171450" indent="-1714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vim long-</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 the long-</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in the vim text editor, allowing to modify the pod configuration. </a:t>
            </a:r>
          </a:p>
          <a:p>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cat long-</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Displays the modified contents of the long-</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The key modification is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restartPolicy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Never, meaning the pod will not restart automatically if it fails. Other details, such as the image location,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imagePullPolicy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Always,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allowPrivilegeEscalation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false under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securityContext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remain unchanged.</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apply -f long-</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Applies the updated configuration to the cluster, creating the pod with the modified restart policy. The message “pod/long-load created” confirms the pod’s creation.</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computer screen shot of a black screen&#10;&#10;Description automatically generated">
            <a:extLst>
              <a:ext uri="{FF2B5EF4-FFF2-40B4-BE49-F238E27FC236}">
                <a16:creationId xmlns:a16="http://schemas.microsoft.com/office/drawing/2014/main" id="{45CD4B86-59AD-C388-C4D6-4B34B407A5F1}"/>
              </a:ext>
            </a:extLst>
          </p:cNvPr>
          <p:cNvPicPr>
            <a:picLocks noChangeAspect="1"/>
          </p:cNvPicPr>
          <p:nvPr/>
        </p:nvPicPr>
        <p:blipFill>
          <a:blip r:embed="rId3"/>
          <a:stretch>
            <a:fillRect/>
          </a:stretch>
        </p:blipFill>
        <p:spPr>
          <a:xfrm>
            <a:off x="1975758" y="828245"/>
            <a:ext cx="4686300" cy="2420154"/>
          </a:xfrm>
          <a:prstGeom prst="rect">
            <a:avLst/>
          </a:prstGeom>
        </p:spPr>
      </p:pic>
    </p:spTree>
    <p:extLst>
      <p:ext uri="{BB962C8B-B14F-4D97-AF65-F5344CB8AC3E}">
        <p14:creationId xmlns:p14="http://schemas.microsoft.com/office/powerpoint/2010/main" val="175672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3DB4A32-0967-A577-5AF9-1A4FF59B747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6A0C87F-A05C-524A-F9A4-FCDD7BE340DD}"/>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Modifying, Deploying and managing Pod </a:t>
            </a:r>
          </a:p>
        </p:txBody>
      </p:sp>
      <p:sp>
        <p:nvSpPr>
          <p:cNvPr id="5" name="TextBox 4">
            <a:extLst>
              <a:ext uri="{FF2B5EF4-FFF2-40B4-BE49-F238E27FC236}">
                <a16:creationId xmlns:a16="http://schemas.microsoft.com/office/drawing/2014/main" id="{00FE14A1-29D8-B12E-D7E3-108427FF46A6}"/>
              </a:ext>
            </a:extLst>
          </p:cNvPr>
          <p:cNvSpPr txBox="1"/>
          <p:nvPr/>
        </p:nvSpPr>
        <p:spPr>
          <a:xfrm>
            <a:off x="411250" y="3204508"/>
            <a:ext cx="8453970" cy="1938992"/>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long-load -- curl -s localhost:3000/health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curl command inside the long-load pod to check the /health endpoint. The response “OK” confirms the service within the pod is functioning correctly.</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long-load -- curl -s localhost:3000/destruct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Runs another curl command targeting the /destruct endpoint, which results in the command terminating with exit code 52, indicating an issue or deliberate termination.</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current pod status. </a:t>
            </a:r>
          </a:p>
          <a:p>
            <a:pPr marL="171450" indent="-1714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pod 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Deletes the long-load pod, with the message “pod ‘long-load’ deleted” confirming its successful removal from the cluster.</a:t>
            </a:r>
          </a:p>
        </p:txBody>
      </p:sp>
      <p:pic>
        <p:nvPicPr>
          <p:cNvPr id="3" name="Picture 2" descr="A computer screen shot of a black screen&#10;&#10;Description automatically generated">
            <a:extLst>
              <a:ext uri="{FF2B5EF4-FFF2-40B4-BE49-F238E27FC236}">
                <a16:creationId xmlns:a16="http://schemas.microsoft.com/office/drawing/2014/main" id="{F21D7D8B-D2C4-A813-AAE1-C25B21E59404}"/>
              </a:ext>
            </a:extLst>
          </p:cNvPr>
          <p:cNvPicPr>
            <a:picLocks noChangeAspect="1"/>
          </p:cNvPicPr>
          <p:nvPr/>
        </p:nvPicPr>
        <p:blipFill>
          <a:blip r:embed="rId3"/>
          <a:stretch>
            <a:fillRect/>
          </a:stretch>
        </p:blipFill>
        <p:spPr>
          <a:xfrm>
            <a:off x="1994419" y="722498"/>
            <a:ext cx="4624095" cy="2388029"/>
          </a:xfrm>
          <a:prstGeom prst="rect">
            <a:avLst/>
          </a:prstGeom>
        </p:spPr>
      </p:pic>
    </p:spTree>
    <p:extLst>
      <p:ext uri="{BB962C8B-B14F-4D97-AF65-F5344CB8AC3E}">
        <p14:creationId xmlns:p14="http://schemas.microsoft.com/office/powerpoint/2010/main" val="1678369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3EDAB4C-F164-4FE8-A301-08245B68785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29DD723-738F-CC00-A1FE-71BB302C3C2B}"/>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Modifying pod Configuration with Env Variables</a:t>
            </a:r>
          </a:p>
        </p:txBody>
      </p:sp>
      <p:sp>
        <p:nvSpPr>
          <p:cNvPr id="5" name="TextBox 4">
            <a:extLst>
              <a:ext uri="{FF2B5EF4-FFF2-40B4-BE49-F238E27FC236}">
                <a16:creationId xmlns:a16="http://schemas.microsoft.com/office/drawing/2014/main" id="{1FD564EC-7551-1E52-7BEC-DFABCDCCAD08}"/>
              </a:ext>
            </a:extLst>
          </p:cNvPr>
          <p:cNvSpPr txBox="1"/>
          <p:nvPr/>
        </p:nvSpPr>
        <p:spPr>
          <a:xfrm>
            <a:off x="195374" y="3116728"/>
            <a:ext cx="8753252" cy="1938992"/>
          </a:xfrm>
          <a:prstGeom prst="rect">
            <a:avLst/>
          </a:prstGeom>
          <a:noFill/>
        </p:spPr>
        <p:txBody>
          <a:bodyPr wrap="square" rtlCol="0">
            <a:spAutoFit/>
          </a:bodyPr>
          <a:lstStyle/>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vim long-</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 the long-</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in the vim editor, allowing modifications to the pod’s configuration.</a:t>
            </a:r>
          </a:p>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cat long-</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Displays the updated contents of the long-</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The main additions and settings are as follows: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apiVersion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v1,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kind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 Defines a pod resource.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metadata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named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spec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marL="171450" indent="-171450">
              <a:buFont typeface="Courier New" panose="02070309020205020404" pitchFamily="49" charset="0"/>
              <a:buChar char="o"/>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containers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Uses image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/long-load:v1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marL="171450" indent="-171450">
              <a:buFont typeface="Courier New" panose="02070309020205020404" pitchFamily="49" charset="0"/>
              <a:buChar char="o"/>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imagePullPolicy</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Always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Always pulls the container image.</a:t>
            </a:r>
          </a:p>
          <a:p>
            <a:pPr marL="171450" indent="-171450">
              <a:buFont typeface="Courier New" panose="02070309020205020404" pitchFamily="49" charset="0"/>
              <a:buChar char="o"/>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securityContext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allowPrivilegeEscalation</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false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Prevents elevated privileges.</a:t>
            </a:r>
          </a:p>
          <a:p>
            <a:pPr marL="171450" indent="-171450">
              <a:buFont typeface="Courier New" panose="02070309020205020404" pitchFamily="49" charset="0"/>
              <a:buChar char="o"/>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env</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START_DELAY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set to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60000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(60 seconds), likely controls startup delay.</a:t>
            </a:r>
          </a:p>
          <a:p>
            <a:pPr marL="171450" indent="-171450">
              <a:buFont typeface="Courier New" panose="02070309020205020404" pitchFamily="49" charset="0"/>
              <a:buChar char="o"/>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restartPolicy</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Always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Pod restarts on failure for high availability.</a:t>
            </a:r>
          </a:p>
        </p:txBody>
      </p:sp>
      <p:pic>
        <p:nvPicPr>
          <p:cNvPr id="3" name="Picture 2" descr="A computer screen with white text&#10;&#10;Description automatically generated">
            <a:extLst>
              <a:ext uri="{FF2B5EF4-FFF2-40B4-BE49-F238E27FC236}">
                <a16:creationId xmlns:a16="http://schemas.microsoft.com/office/drawing/2014/main" id="{2C5EC803-D3B5-34FB-F43D-BA92DF7F142F}"/>
              </a:ext>
            </a:extLst>
          </p:cNvPr>
          <p:cNvPicPr>
            <a:picLocks noChangeAspect="1"/>
          </p:cNvPicPr>
          <p:nvPr/>
        </p:nvPicPr>
        <p:blipFill>
          <a:blip r:embed="rId3"/>
          <a:stretch>
            <a:fillRect/>
          </a:stretch>
        </p:blipFill>
        <p:spPr>
          <a:xfrm>
            <a:off x="1009261" y="756207"/>
            <a:ext cx="6741367" cy="2273435"/>
          </a:xfrm>
          <a:prstGeom prst="rect">
            <a:avLst/>
          </a:prstGeom>
        </p:spPr>
      </p:pic>
    </p:spTree>
    <p:extLst>
      <p:ext uri="{BB962C8B-B14F-4D97-AF65-F5344CB8AC3E}">
        <p14:creationId xmlns:p14="http://schemas.microsoft.com/office/powerpoint/2010/main" val="427507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7F9941B-A62E-E789-9792-0920148CFC5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EE88967-5615-8669-DE1C-A94C2644442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Applying Changes and Monitoring Pod Health Status </a:t>
            </a:r>
          </a:p>
        </p:txBody>
      </p:sp>
      <p:sp>
        <p:nvSpPr>
          <p:cNvPr id="6" name="TextBox 5">
            <a:extLst>
              <a:ext uri="{FF2B5EF4-FFF2-40B4-BE49-F238E27FC236}">
                <a16:creationId xmlns:a16="http://schemas.microsoft.com/office/drawing/2014/main" id="{5046E9B7-9FE9-AC94-BED4-7A870D20DAF5}"/>
              </a:ext>
            </a:extLst>
          </p:cNvPr>
          <p:cNvSpPr txBox="1"/>
          <p:nvPr/>
        </p:nvSpPr>
        <p:spPr>
          <a:xfrm>
            <a:off x="411250" y="2357674"/>
            <a:ext cx="8309004" cy="2123658"/>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apply -f long-</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reapplies the long-</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configuration file to the cluster. The message “pod/long-load unchanged” indicates that the pod’s configuration was already up-to-date, and no changes were necessary.</a:t>
            </a:r>
          </a:p>
          <a:p>
            <a:pPr marL="171450" indent="-1714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long-load -- curl -s localhost:3000/health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(executed multiple times):This command checks the health status of the long-load pod’s application by accessing the /health endpoint inside the pod.</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first two attempts return the message “app is still starting,” indicating that the application within the pod is still initializing and not yet ready to respond fully, likely due to the START_DELAY environment variable set earlier.</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On the third attempt, the command finally returns “OK,” confirming that the application has completed its startup process and is now running correctly within the pod.</a:t>
            </a:r>
          </a:p>
        </p:txBody>
      </p:sp>
      <p:pic>
        <p:nvPicPr>
          <p:cNvPr id="3" name="Picture 2" descr="A screen shot of a computer screen&#10;&#10;Description automatically generated">
            <a:extLst>
              <a:ext uri="{FF2B5EF4-FFF2-40B4-BE49-F238E27FC236}">
                <a16:creationId xmlns:a16="http://schemas.microsoft.com/office/drawing/2014/main" id="{AF2CA8F1-CEDA-EA93-4BE9-E8FA2DFA5127}"/>
              </a:ext>
            </a:extLst>
          </p:cNvPr>
          <p:cNvPicPr>
            <a:picLocks noChangeAspect="1"/>
          </p:cNvPicPr>
          <p:nvPr/>
        </p:nvPicPr>
        <p:blipFill>
          <a:blip r:embed="rId3"/>
          <a:stretch>
            <a:fillRect/>
          </a:stretch>
        </p:blipFill>
        <p:spPr>
          <a:xfrm>
            <a:off x="559837" y="933920"/>
            <a:ext cx="7772400" cy="1240406"/>
          </a:xfrm>
          <a:prstGeom prst="rect">
            <a:avLst/>
          </a:prstGeom>
        </p:spPr>
      </p:pic>
    </p:spTree>
    <p:extLst>
      <p:ext uri="{BB962C8B-B14F-4D97-AF65-F5344CB8AC3E}">
        <p14:creationId xmlns:p14="http://schemas.microsoft.com/office/powerpoint/2010/main" val="1412682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457E3A6-2ED1-48BC-4BA2-DC36E95D950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1BD571A-FBC7-2C37-87AB-856BAD31E002}"/>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Defining Kubernetes Deployment for a Multi-Replica Pod</a:t>
            </a:r>
          </a:p>
        </p:txBody>
      </p:sp>
      <p:pic>
        <p:nvPicPr>
          <p:cNvPr id="4" name="Picture 3" descr="A screen shot of a computer&#10;&#10;Description automatically generated">
            <a:extLst>
              <a:ext uri="{FF2B5EF4-FFF2-40B4-BE49-F238E27FC236}">
                <a16:creationId xmlns:a16="http://schemas.microsoft.com/office/drawing/2014/main" id="{AD5B5489-A9A8-0C07-504B-3CC0812CD4CB}"/>
              </a:ext>
            </a:extLst>
          </p:cNvPr>
          <p:cNvPicPr>
            <a:picLocks noChangeAspect="1"/>
          </p:cNvPicPr>
          <p:nvPr/>
        </p:nvPicPr>
        <p:blipFill>
          <a:blip r:embed="rId3"/>
          <a:stretch>
            <a:fillRect/>
          </a:stretch>
        </p:blipFill>
        <p:spPr>
          <a:xfrm>
            <a:off x="2792737" y="734010"/>
            <a:ext cx="4435377" cy="2976693"/>
          </a:xfrm>
          <a:prstGeom prst="rect">
            <a:avLst/>
          </a:prstGeom>
        </p:spPr>
      </p:pic>
      <p:sp>
        <p:nvSpPr>
          <p:cNvPr id="5" name="TextBox 4">
            <a:extLst>
              <a:ext uri="{FF2B5EF4-FFF2-40B4-BE49-F238E27FC236}">
                <a16:creationId xmlns:a16="http://schemas.microsoft.com/office/drawing/2014/main" id="{5E0DEFF2-30F9-E3E3-51A4-51CBBCB3B748}"/>
              </a:ext>
            </a:extLst>
          </p:cNvPr>
          <p:cNvSpPr txBox="1"/>
          <p:nvPr/>
        </p:nvSpPr>
        <p:spPr>
          <a:xfrm>
            <a:off x="411250" y="3794448"/>
            <a:ext cx="8302273" cy="1384995"/>
          </a:xfrm>
          <a:prstGeom prst="rect">
            <a:avLst/>
          </a:prstGeom>
          <a:noFill/>
        </p:spPr>
        <p:txBody>
          <a:bodyPr wrap="non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apiVersion</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apps/v1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kind: Deployment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Defines a Kubernetes Deployment resource for managing multiple replicas.</a:t>
            </a:r>
          </a:p>
          <a:p>
            <a:pPr marL="171450" indent="-1714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metadata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 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Sets the deployment name.</a:t>
            </a:r>
          </a:p>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labels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 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Assigns a label for identification.</a:t>
            </a:r>
          </a:p>
          <a:p>
            <a:pPr marL="171450" indent="-1714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spec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replicas: 3</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Creates and manages three replicas of the pod.</a:t>
            </a:r>
          </a:p>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selector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matchLabels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 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Targets pods with the label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 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1260654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Application High Availability with Kubernetes</a:t>
            </a:r>
            <a:br>
              <a:rPr lang="en-US" dirty="0"/>
            </a:br>
            <a:endParaRPr lang="en-US" dirty="0"/>
          </a:p>
        </p:txBody>
      </p:sp>
      <p:sp>
        <p:nvSpPr>
          <p:cNvPr id="3" name="TextBox 2">
            <a:extLst>
              <a:ext uri="{FF2B5EF4-FFF2-40B4-BE49-F238E27FC236}">
                <a16:creationId xmlns:a16="http://schemas.microsoft.com/office/drawing/2014/main" id="{E23794EE-33A9-7120-7CF8-E8329739F4A1}"/>
              </a:ext>
            </a:extLst>
          </p:cNvPr>
          <p:cNvSpPr txBox="1"/>
          <p:nvPr/>
        </p:nvSpPr>
        <p:spPr>
          <a:xfrm>
            <a:off x="480569" y="820571"/>
            <a:ext cx="7989438" cy="3785652"/>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Concepts of Deploying Highly Available Applications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High availability (HA) aims to make applications resilient to runtime failures, reducing downtime. HA protects applications from:</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 bugs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Environmental issues like networking problems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Resource exhaustion caused by other applications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It also helps protect the cluster from faulty applications, such as those with memory leaks.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Writing Reliable Applications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While cluster-level HA mitigates failures, fixing application-level issues is essential. HA complements but doesn’t replace developer solutions. Kubernetes expects applications to:</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Handle restarts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Respond to health probes (startup, readiness, and liveness)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Support multiple instances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 resources efficiently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Operate with limited privileges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Applications adhering to these behaviors maximize Kubernetes’ HA capabilities. Typically, applications provide a health check endpoint, helping the cluster monitor their state. Developers decide how this endpoint reflects application health, like checking database connectivity when needed.</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89A5EA3-BA63-AF69-C30B-2728E4ACF4E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75A8ABB-2B8A-7DB5-7E39-E0DE0B769EB6}"/>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Defining Kubernetes Deployment for a Multi-Replica Pod</a:t>
            </a:r>
          </a:p>
        </p:txBody>
      </p:sp>
      <p:sp>
        <p:nvSpPr>
          <p:cNvPr id="5" name="TextBox 4">
            <a:extLst>
              <a:ext uri="{FF2B5EF4-FFF2-40B4-BE49-F238E27FC236}">
                <a16:creationId xmlns:a16="http://schemas.microsoft.com/office/drawing/2014/main" id="{59B34BB1-937C-28F6-E5B6-175C1C61FAD2}"/>
              </a:ext>
            </a:extLst>
          </p:cNvPr>
          <p:cNvSpPr txBox="1"/>
          <p:nvPr/>
        </p:nvSpPr>
        <p:spPr>
          <a:xfrm>
            <a:off x="672506" y="1038807"/>
            <a:ext cx="7589461" cy="2308324"/>
          </a:xfrm>
          <a:prstGeom prst="rect">
            <a:avLst/>
          </a:prstGeom>
          <a:noFill/>
        </p:spPr>
        <p:txBody>
          <a:bodyPr wrap="square" rtlCol="0">
            <a:spAutoFit/>
          </a:bodyPr>
          <a:lstStyle/>
          <a:p>
            <a:pPr marL="171450" indent="-171450">
              <a:buFontTx/>
              <a:buChar char="-"/>
            </a:pPr>
            <a:r>
              <a:rPr lang="en-US" sz="1200" b="1" dirty="0">
                <a:solidFill>
                  <a:srgbClr val="0E0E0E"/>
                </a:solidFill>
                <a:effectLst/>
                <a:latin typeface=".SF NS"/>
              </a:rPr>
              <a:t>template</a:t>
            </a:r>
            <a:r>
              <a:rPr lang="en-US" sz="1200" dirty="0">
                <a:solidFill>
                  <a:srgbClr val="0E0E0E"/>
                </a:solidFill>
                <a:effectLst/>
                <a:latin typeface=".SF NS"/>
              </a:rPr>
              <a:t>:</a:t>
            </a:r>
          </a:p>
          <a:p>
            <a:r>
              <a:rPr lang="en-US" sz="1200" b="1" dirty="0">
                <a:solidFill>
                  <a:srgbClr val="0E0E0E"/>
                </a:solidFill>
                <a:latin typeface=".SF NS"/>
              </a:rPr>
              <a:t>     - </a:t>
            </a:r>
            <a:r>
              <a:rPr lang="en-US" sz="1200" b="1" dirty="0">
                <a:solidFill>
                  <a:srgbClr val="0E0E0E"/>
                </a:solidFill>
                <a:effectLst/>
                <a:latin typeface=".SF NS"/>
              </a:rPr>
              <a:t>metadata/labels</a:t>
            </a:r>
            <a:r>
              <a:rPr lang="en-US" sz="1200" dirty="0">
                <a:solidFill>
                  <a:srgbClr val="0E0E0E"/>
                </a:solidFill>
                <a:effectLst/>
                <a:latin typeface=".SF NS"/>
              </a:rPr>
              <a:t>: Labels pods as </a:t>
            </a:r>
            <a:r>
              <a:rPr lang="en-US" sz="1200" b="1" dirty="0">
                <a:solidFill>
                  <a:srgbClr val="0E0E0E"/>
                </a:solidFill>
                <a:effectLst/>
                <a:latin typeface=".SF NS"/>
              </a:rPr>
              <a:t>app: long-load</a:t>
            </a:r>
            <a:r>
              <a:rPr lang="en-US" sz="1200" dirty="0">
                <a:solidFill>
                  <a:srgbClr val="0E0E0E"/>
                </a:solidFill>
                <a:effectLst/>
                <a:latin typeface=".SF NS"/>
              </a:rPr>
              <a:t>.</a:t>
            </a:r>
          </a:p>
          <a:p>
            <a:r>
              <a:rPr lang="en-US" sz="1200" b="1" dirty="0">
                <a:solidFill>
                  <a:srgbClr val="0E0E0E"/>
                </a:solidFill>
                <a:latin typeface=".SF NS"/>
              </a:rPr>
              <a:t>     - </a:t>
            </a:r>
            <a:r>
              <a:rPr lang="en-US" sz="1200" b="1" dirty="0">
                <a:solidFill>
                  <a:srgbClr val="0E0E0E"/>
                </a:solidFill>
                <a:effectLst/>
                <a:latin typeface=".SF NS"/>
              </a:rPr>
              <a:t>spec</a:t>
            </a:r>
            <a:r>
              <a:rPr lang="en-US" sz="1200" dirty="0">
                <a:solidFill>
                  <a:srgbClr val="0E0E0E"/>
                </a:solidFill>
                <a:effectLst/>
                <a:latin typeface=".SF NS"/>
              </a:rPr>
              <a:t>:</a:t>
            </a:r>
          </a:p>
          <a:p>
            <a:r>
              <a:rPr lang="en-US" sz="1200" b="1" dirty="0">
                <a:solidFill>
                  <a:srgbClr val="0E0E0E"/>
                </a:solidFill>
                <a:effectLst/>
                <a:latin typeface=".SF NS"/>
              </a:rPr>
              <a:t>       - containers</a:t>
            </a:r>
            <a:r>
              <a:rPr lang="en-US" sz="1200" dirty="0">
                <a:solidFill>
                  <a:srgbClr val="0E0E0E"/>
                </a:solidFill>
                <a:effectLst/>
                <a:latin typeface=".SF NS"/>
              </a:rPr>
              <a:t>: Uses image </a:t>
            </a:r>
            <a:r>
              <a:rPr lang="en-US" sz="1200" b="1" dirty="0">
                <a:solidFill>
                  <a:srgbClr val="0E0E0E"/>
                </a:solidFill>
                <a:effectLst/>
                <a:latin typeface=".SF NS"/>
              </a:rPr>
              <a:t>registry.ocp4.example.com:8443/</a:t>
            </a:r>
            <a:r>
              <a:rPr lang="en-US" sz="1200" b="1" dirty="0" err="1">
                <a:solidFill>
                  <a:srgbClr val="0E0E0E"/>
                </a:solidFill>
                <a:effectLst/>
                <a:latin typeface=".SF NS"/>
              </a:rPr>
              <a:t>redhattraining</a:t>
            </a:r>
            <a:r>
              <a:rPr lang="en-US" sz="1200" b="1" dirty="0">
                <a:solidFill>
                  <a:srgbClr val="0E0E0E"/>
                </a:solidFill>
                <a:effectLst/>
                <a:latin typeface=".SF NS"/>
              </a:rPr>
              <a:t>/long-load:v1</a:t>
            </a:r>
            <a:r>
              <a:rPr lang="en-US" sz="1200" dirty="0">
                <a:solidFill>
                  <a:srgbClr val="0E0E0E"/>
                </a:solidFill>
                <a:effectLst/>
                <a:latin typeface=".SF NS"/>
              </a:rPr>
              <a:t>.</a:t>
            </a:r>
          </a:p>
          <a:p>
            <a:r>
              <a:rPr lang="en-US" sz="1200" b="1" dirty="0">
                <a:solidFill>
                  <a:srgbClr val="0E0E0E"/>
                </a:solidFill>
                <a:latin typeface=".SF NS"/>
              </a:rPr>
              <a:t>       - </a:t>
            </a:r>
            <a:r>
              <a:rPr lang="en-US" sz="1200" b="1" dirty="0" err="1">
                <a:solidFill>
                  <a:srgbClr val="0E0E0E"/>
                </a:solidFill>
                <a:effectLst/>
                <a:latin typeface=".SF NS"/>
              </a:rPr>
              <a:t>imagePullPolicy</a:t>
            </a:r>
            <a:r>
              <a:rPr lang="en-US" sz="1200" b="1" dirty="0">
                <a:solidFill>
                  <a:srgbClr val="0E0E0E"/>
                </a:solidFill>
                <a:effectLst/>
                <a:latin typeface=".SF NS"/>
              </a:rPr>
              <a:t>: Always</a:t>
            </a:r>
            <a:r>
              <a:rPr lang="en-US" sz="1200" dirty="0">
                <a:solidFill>
                  <a:srgbClr val="0E0E0E"/>
                </a:solidFill>
                <a:effectLst/>
                <a:latin typeface=".SF NS"/>
              </a:rPr>
              <a:t> – Always pulls the image.</a:t>
            </a:r>
          </a:p>
          <a:p>
            <a:r>
              <a:rPr lang="en-US" sz="1200" b="1" dirty="0">
                <a:solidFill>
                  <a:srgbClr val="0E0E0E"/>
                </a:solidFill>
                <a:latin typeface=".SF NS"/>
              </a:rPr>
              <a:t>       - </a:t>
            </a:r>
            <a:r>
              <a:rPr lang="en-US" sz="1200" b="1" dirty="0">
                <a:solidFill>
                  <a:srgbClr val="0E0E0E"/>
                </a:solidFill>
                <a:effectLst/>
                <a:latin typeface=".SF NS"/>
              </a:rPr>
              <a:t>env</a:t>
            </a:r>
            <a:r>
              <a:rPr lang="en-US" sz="1200" dirty="0">
                <a:solidFill>
                  <a:srgbClr val="0E0E0E"/>
                </a:solidFill>
                <a:effectLst/>
                <a:latin typeface=".SF NS"/>
              </a:rPr>
              <a:t>: </a:t>
            </a:r>
            <a:r>
              <a:rPr lang="en-US" sz="1200" b="1" dirty="0">
                <a:solidFill>
                  <a:srgbClr val="0E0E0E"/>
                </a:solidFill>
                <a:effectLst/>
                <a:latin typeface=".SF NS"/>
              </a:rPr>
              <a:t>START_DELAY: “15000”</a:t>
            </a:r>
            <a:r>
              <a:rPr lang="en-US" sz="1200" dirty="0">
                <a:solidFill>
                  <a:srgbClr val="0E0E0E"/>
                </a:solidFill>
                <a:effectLst/>
                <a:latin typeface=".SF NS"/>
              </a:rPr>
              <a:t> – Introduces a 15-second startup delay.</a:t>
            </a:r>
          </a:p>
          <a:p>
            <a:r>
              <a:rPr lang="en-US" sz="1200" b="1" dirty="0">
                <a:solidFill>
                  <a:srgbClr val="0E0E0E"/>
                </a:solidFill>
                <a:latin typeface=".SF NS"/>
              </a:rPr>
              <a:t>       - </a:t>
            </a:r>
            <a:r>
              <a:rPr lang="en-US" sz="1200" b="1" dirty="0" err="1">
                <a:solidFill>
                  <a:srgbClr val="0E0E0E"/>
                </a:solidFill>
                <a:effectLst/>
                <a:latin typeface=".SF NS"/>
              </a:rPr>
              <a:t>securityContext</a:t>
            </a:r>
            <a:r>
              <a:rPr lang="en-US" sz="1200" dirty="0">
                <a:solidFill>
                  <a:srgbClr val="0E0E0E"/>
                </a:solidFill>
                <a:effectLst/>
                <a:latin typeface=".SF NS"/>
              </a:rPr>
              <a:t>:</a:t>
            </a:r>
          </a:p>
          <a:p>
            <a:r>
              <a:rPr lang="en-US" sz="1200" b="1" dirty="0">
                <a:solidFill>
                  <a:srgbClr val="0E0E0E"/>
                </a:solidFill>
                <a:latin typeface=".SF NS"/>
              </a:rPr>
              <a:t>           - </a:t>
            </a:r>
            <a:r>
              <a:rPr lang="en-US" sz="1200" b="1" dirty="0" err="1">
                <a:solidFill>
                  <a:srgbClr val="0E0E0E"/>
                </a:solidFill>
                <a:effectLst/>
                <a:latin typeface=".SF NS"/>
              </a:rPr>
              <a:t>allowPrivilegeEscalation</a:t>
            </a:r>
            <a:r>
              <a:rPr lang="en-US" sz="1200" b="1" dirty="0">
                <a:solidFill>
                  <a:srgbClr val="0E0E0E"/>
                </a:solidFill>
                <a:effectLst/>
                <a:latin typeface=".SF NS"/>
              </a:rPr>
              <a:t>: false</a:t>
            </a:r>
            <a:r>
              <a:rPr lang="en-US" sz="1200" dirty="0">
                <a:solidFill>
                  <a:srgbClr val="0E0E0E"/>
                </a:solidFill>
                <a:effectLst/>
                <a:latin typeface=".SF NS"/>
              </a:rPr>
              <a:t> – Prevents privilege escalation.</a:t>
            </a:r>
          </a:p>
          <a:p>
            <a:r>
              <a:rPr lang="en-US" sz="1200" b="1" dirty="0">
                <a:solidFill>
                  <a:srgbClr val="0E0E0E"/>
                </a:solidFill>
                <a:latin typeface=".SF NS"/>
              </a:rPr>
              <a:t>           - </a:t>
            </a:r>
            <a:r>
              <a:rPr lang="en-US" sz="1200" b="1" dirty="0" err="1">
                <a:solidFill>
                  <a:srgbClr val="0E0E0E"/>
                </a:solidFill>
                <a:effectLst/>
                <a:latin typeface=".SF NS"/>
              </a:rPr>
              <a:t>runAsNonRoot</a:t>
            </a:r>
            <a:r>
              <a:rPr lang="en-US" sz="1200" b="1" dirty="0">
                <a:solidFill>
                  <a:srgbClr val="0E0E0E"/>
                </a:solidFill>
                <a:effectLst/>
                <a:latin typeface=".SF NS"/>
              </a:rPr>
              <a:t>: true</a:t>
            </a:r>
            <a:r>
              <a:rPr lang="en-US" sz="1200" dirty="0">
                <a:solidFill>
                  <a:srgbClr val="0E0E0E"/>
                </a:solidFill>
                <a:effectLst/>
                <a:latin typeface=".SF NS"/>
              </a:rPr>
              <a:t> – Ensures non-root user execution.</a:t>
            </a:r>
          </a:p>
          <a:p>
            <a:r>
              <a:rPr lang="en-US" sz="1200" b="1" dirty="0">
                <a:solidFill>
                  <a:srgbClr val="0E0E0E"/>
                </a:solidFill>
                <a:latin typeface=".SF NS"/>
              </a:rPr>
              <a:t>           - </a:t>
            </a:r>
            <a:r>
              <a:rPr lang="en-US" sz="1200" b="1" dirty="0" err="1">
                <a:solidFill>
                  <a:srgbClr val="0E0E0E"/>
                </a:solidFill>
                <a:effectLst/>
                <a:latin typeface=".SF NS"/>
              </a:rPr>
              <a:t>seccompProfile</a:t>
            </a:r>
            <a:r>
              <a:rPr lang="en-US" sz="1200" b="1" dirty="0">
                <a:solidFill>
                  <a:srgbClr val="0E0E0E"/>
                </a:solidFill>
                <a:effectLst/>
                <a:latin typeface=".SF NS"/>
              </a:rPr>
              <a:t>: </a:t>
            </a:r>
            <a:r>
              <a:rPr lang="en-US" sz="1200" b="1" dirty="0" err="1">
                <a:solidFill>
                  <a:srgbClr val="0E0E0E"/>
                </a:solidFill>
                <a:effectLst/>
                <a:latin typeface=".SF NS"/>
              </a:rPr>
              <a:t>RuntimeDefault</a:t>
            </a:r>
            <a:r>
              <a:rPr lang="en-US" sz="1200" dirty="0">
                <a:solidFill>
                  <a:srgbClr val="0E0E0E"/>
                </a:solidFill>
                <a:effectLst/>
                <a:latin typeface=".SF NS"/>
              </a:rPr>
              <a:t> – Sets a default security profile.</a:t>
            </a:r>
          </a:p>
          <a:p>
            <a:r>
              <a:rPr lang="en-US" sz="1200" b="1" dirty="0">
                <a:solidFill>
                  <a:srgbClr val="0E0E0E"/>
                </a:solidFill>
                <a:latin typeface=".SF NS"/>
              </a:rPr>
              <a:t>           - </a:t>
            </a:r>
            <a:r>
              <a:rPr lang="en-US" sz="1200" b="1" dirty="0">
                <a:solidFill>
                  <a:srgbClr val="0E0E0E"/>
                </a:solidFill>
                <a:effectLst/>
                <a:latin typeface=".SF NS"/>
              </a:rPr>
              <a:t>capabilities drop: [“ALL”]</a:t>
            </a:r>
            <a:r>
              <a:rPr lang="en-US" sz="1200" dirty="0">
                <a:solidFill>
                  <a:srgbClr val="0E0E0E"/>
                </a:solidFill>
                <a:effectLst/>
                <a:latin typeface=".SF NS"/>
              </a:rPr>
              <a:t> – Removes all Linux capabilities.</a:t>
            </a:r>
          </a:p>
          <a:p>
            <a:r>
              <a:rPr lang="en-US" sz="1200" b="1" dirty="0">
                <a:solidFill>
                  <a:srgbClr val="0E0E0E"/>
                </a:solidFill>
                <a:latin typeface=".SF NS"/>
              </a:rPr>
              <a:t>       - </a:t>
            </a:r>
            <a:r>
              <a:rPr lang="en-US" sz="1200" b="1" dirty="0" err="1">
                <a:solidFill>
                  <a:srgbClr val="0E0E0E"/>
                </a:solidFill>
                <a:latin typeface=".SF NS"/>
              </a:rPr>
              <a:t>r</a:t>
            </a:r>
            <a:r>
              <a:rPr lang="en-US" sz="1200" b="1" dirty="0" err="1">
                <a:solidFill>
                  <a:srgbClr val="0E0E0E"/>
                </a:solidFill>
                <a:effectLst/>
                <a:latin typeface=".SF NS"/>
              </a:rPr>
              <a:t>estartPolicy</a:t>
            </a:r>
            <a:r>
              <a:rPr lang="en-US" sz="1200" b="1" dirty="0">
                <a:solidFill>
                  <a:srgbClr val="0E0E0E"/>
                </a:solidFill>
                <a:effectLst/>
                <a:latin typeface=".SF NS"/>
              </a:rPr>
              <a:t>: Always</a:t>
            </a:r>
            <a:r>
              <a:rPr lang="en-US" sz="1200" dirty="0">
                <a:solidFill>
                  <a:srgbClr val="0E0E0E"/>
                </a:solidFill>
                <a:effectLst/>
                <a:latin typeface=".SF NS"/>
              </a:rPr>
              <a:t> – Pods restart on failure.</a:t>
            </a:r>
          </a:p>
        </p:txBody>
      </p:sp>
    </p:spTree>
    <p:extLst>
      <p:ext uri="{BB962C8B-B14F-4D97-AF65-F5344CB8AC3E}">
        <p14:creationId xmlns:p14="http://schemas.microsoft.com/office/powerpoint/2010/main" val="65665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66255AC-FFFF-3682-C360-4CC0EF440FE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C950B78-261E-BE94-E93D-7C73142BB30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Applying Deployment Configuration and Perform Load testing</a:t>
            </a:r>
          </a:p>
        </p:txBody>
      </p:sp>
      <p:sp>
        <p:nvSpPr>
          <p:cNvPr id="4" name="TextBox 3">
            <a:extLst>
              <a:ext uri="{FF2B5EF4-FFF2-40B4-BE49-F238E27FC236}">
                <a16:creationId xmlns:a16="http://schemas.microsoft.com/office/drawing/2014/main" id="{DECB4A25-6E20-6F4A-E81E-F029959A2209}"/>
              </a:ext>
            </a:extLst>
          </p:cNvPr>
          <p:cNvSpPr txBox="1"/>
          <p:nvPr/>
        </p:nvSpPr>
        <p:spPr>
          <a:xfrm>
            <a:off x="599005" y="2796968"/>
            <a:ext cx="8078459" cy="1569660"/>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apply -f ~/DO180/labs/reliability-ha/long-load-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applies the long-load-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deploying the long-load application with its necessary components. The successful creation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deployment.apps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/long-load, service/long-load,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route.route.openshift.io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/long-load indicates that the deployment, service, and route are all set up in OpenShift.</a:t>
            </a:r>
          </a:p>
          <a:p>
            <a:pPr marL="171450" indent="-1714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./load-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executes a load-testing script named 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repeated “Ok” outputs indicate that the load test was successfully sending requests to the application, and the application responded correctly to each request.</a:t>
            </a:r>
          </a:p>
        </p:txBody>
      </p:sp>
      <p:pic>
        <p:nvPicPr>
          <p:cNvPr id="3" name="Picture 2" descr="A screen shot of a computer&#10;&#10;Description automatically generated">
            <a:extLst>
              <a:ext uri="{FF2B5EF4-FFF2-40B4-BE49-F238E27FC236}">
                <a16:creationId xmlns:a16="http://schemas.microsoft.com/office/drawing/2014/main" id="{B4743295-CE19-C70F-B66E-7CC2723238E9}"/>
              </a:ext>
            </a:extLst>
          </p:cNvPr>
          <p:cNvPicPr>
            <a:picLocks noChangeAspect="1"/>
          </p:cNvPicPr>
          <p:nvPr/>
        </p:nvPicPr>
        <p:blipFill>
          <a:blip r:embed="rId3"/>
          <a:stretch>
            <a:fillRect/>
          </a:stretch>
        </p:blipFill>
        <p:spPr>
          <a:xfrm>
            <a:off x="685800" y="824312"/>
            <a:ext cx="7772400" cy="1663779"/>
          </a:xfrm>
          <a:prstGeom prst="rect">
            <a:avLst/>
          </a:prstGeom>
        </p:spPr>
      </p:pic>
    </p:spTree>
    <p:extLst>
      <p:ext uri="{BB962C8B-B14F-4D97-AF65-F5344CB8AC3E}">
        <p14:creationId xmlns:p14="http://schemas.microsoft.com/office/powerpoint/2010/main" val="389740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7D7C3CC-EC28-BF67-0AF9-578EA315ECE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DBC115F-A218-8D67-0671-1110260EE38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Monitoring Application Health During Load Testing</a:t>
            </a:r>
          </a:p>
        </p:txBody>
      </p:sp>
      <p:sp>
        <p:nvSpPr>
          <p:cNvPr id="4" name="TextBox 3">
            <a:extLst>
              <a:ext uri="{FF2B5EF4-FFF2-40B4-BE49-F238E27FC236}">
                <a16:creationId xmlns:a16="http://schemas.microsoft.com/office/drawing/2014/main" id="{A7236F10-C83B-324E-5E78-29F583C26322}"/>
              </a:ext>
            </a:extLst>
          </p:cNvPr>
          <p:cNvSpPr txBox="1"/>
          <p:nvPr/>
        </p:nvSpPr>
        <p:spPr>
          <a:xfrm>
            <a:off x="307158" y="3365601"/>
            <a:ext cx="8453970" cy="1569660"/>
          </a:xfrm>
          <a:prstGeom prst="rect">
            <a:avLst/>
          </a:prstGeom>
          <a:noFill/>
        </p:spPr>
        <p:txBody>
          <a:bodyPr wrap="square" rtlCol="0">
            <a:spAutoFit/>
          </a:bodyPr>
          <a:lstStyle/>
          <a:p>
            <a:pPr marL="171450" indent="-1714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curl long-load-reliability-ha.apps.ocp4.example.com/</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togglesick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sends a request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togglesick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endpoint of the long-load-reliability-ha application, toggling the application’s health status between healthy and unhealthy states for testing purposes.</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./load-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the 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script, which repeatedly sends requests to the application to monitor its health and performance. The output shows a series of “Ok” responses, indicating that the application was responding correctly to the load at those times. Periodically, the output shows “app is unhealthy,” suggesting that the application experienced moments of simulated or real failure in response to the toggling initiated earlier.</a:t>
            </a:r>
          </a:p>
        </p:txBody>
      </p:sp>
      <p:pic>
        <p:nvPicPr>
          <p:cNvPr id="3" name="Picture 2" descr="A screen shot of a computer&#10;&#10;Description automatically generated">
            <a:extLst>
              <a:ext uri="{FF2B5EF4-FFF2-40B4-BE49-F238E27FC236}">
                <a16:creationId xmlns:a16="http://schemas.microsoft.com/office/drawing/2014/main" id="{F8EC2526-80A4-EDC0-9CD1-8DFEDCFB294F}"/>
              </a:ext>
            </a:extLst>
          </p:cNvPr>
          <p:cNvPicPr>
            <a:picLocks noChangeAspect="1"/>
          </p:cNvPicPr>
          <p:nvPr/>
        </p:nvPicPr>
        <p:blipFill>
          <a:blip r:embed="rId3"/>
          <a:stretch>
            <a:fillRect/>
          </a:stretch>
        </p:blipFill>
        <p:spPr>
          <a:xfrm>
            <a:off x="1683143" y="816446"/>
            <a:ext cx="4787621" cy="2549155"/>
          </a:xfrm>
          <a:prstGeom prst="rect">
            <a:avLst/>
          </a:prstGeom>
        </p:spPr>
      </p:pic>
    </p:spTree>
    <p:extLst>
      <p:ext uri="{BB962C8B-B14F-4D97-AF65-F5344CB8AC3E}">
        <p14:creationId xmlns:p14="http://schemas.microsoft.com/office/powerpoint/2010/main" val="3868407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334A0A9-7D16-96A6-5D21-36F779DB0A1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49E6826-D71E-B1DB-0203-3154E4C5803D}"/>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Deploying with Reliability Probes and Monitoring Pod status</a:t>
            </a:r>
          </a:p>
        </p:txBody>
      </p:sp>
      <p:sp>
        <p:nvSpPr>
          <p:cNvPr id="4" name="TextBox 3">
            <a:extLst>
              <a:ext uri="{FF2B5EF4-FFF2-40B4-BE49-F238E27FC236}">
                <a16:creationId xmlns:a16="http://schemas.microsoft.com/office/drawing/2014/main" id="{9E23CD0E-A890-6FF5-AB98-9488DF547B53}"/>
              </a:ext>
            </a:extLst>
          </p:cNvPr>
          <p:cNvSpPr txBox="1"/>
          <p:nvPr/>
        </p:nvSpPr>
        <p:spPr>
          <a:xfrm>
            <a:off x="817214" y="2810595"/>
            <a:ext cx="7642041" cy="2123658"/>
          </a:xfrm>
          <a:prstGeom prst="rect">
            <a:avLst/>
          </a:prstGeom>
          <a:noFill/>
        </p:spPr>
        <p:txBody>
          <a:bodyPr wrap="square" rtlCol="0">
            <a:spAutoFit/>
          </a:bodyPr>
          <a:lstStyle/>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cd DO180/labs/reliability-probes/: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Changes the directory to the reliability-probes folder.</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apply -f long-load-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Applies the long-load-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to deploy the application. The output </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confirms 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he creation of the deployment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deployment.apps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/long-load created), service (service/long-load created), and route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route.route.openshift.io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/long-load created).</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deploy/long-load -- curl -s localhost:3000/health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curl request within the long-load deployment to check the health endpoint at /health. The response “app is still starting” indicates that the application is in the initialization phase and not yet fully ready.</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pods managed by the deployment.</a:t>
            </a:r>
          </a:p>
        </p:txBody>
      </p:sp>
      <p:pic>
        <p:nvPicPr>
          <p:cNvPr id="3" name="Picture 2" descr="A screenshot of a computer program&#10;&#10;Description automatically generated">
            <a:extLst>
              <a:ext uri="{FF2B5EF4-FFF2-40B4-BE49-F238E27FC236}">
                <a16:creationId xmlns:a16="http://schemas.microsoft.com/office/drawing/2014/main" id="{3FE0893D-BF20-4819-43E1-8E5F7BDB8803}"/>
              </a:ext>
            </a:extLst>
          </p:cNvPr>
          <p:cNvPicPr>
            <a:picLocks noChangeAspect="1"/>
          </p:cNvPicPr>
          <p:nvPr/>
        </p:nvPicPr>
        <p:blipFill>
          <a:blip r:embed="rId3"/>
          <a:stretch>
            <a:fillRect/>
          </a:stretch>
        </p:blipFill>
        <p:spPr>
          <a:xfrm>
            <a:off x="817214" y="714627"/>
            <a:ext cx="6704170" cy="2033364"/>
          </a:xfrm>
          <a:prstGeom prst="rect">
            <a:avLst/>
          </a:prstGeom>
        </p:spPr>
      </p:pic>
    </p:spTree>
    <p:extLst>
      <p:ext uri="{BB962C8B-B14F-4D97-AF65-F5344CB8AC3E}">
        <p14:creationId xmlns:p14="http://schemas.microsoft.com/office/powerpoint/2010/main" val="101411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1876E734-9AB9-68FD-66A8-64E1D21ACF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709905B-54B0-DD94-E9BD-8C9BDE92849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Configuring a Deployment with Startup Probes in </a:t>
            </a:r>
            <a:r>
              <a:rPr lang="en-US" dirty="0" err="1"/>
              <a:t>Openshift</a:t>
            </a:r>
            <a:endParaRPr lang="en-US" dirty="0"/>
          </a:p>
        </p:txBody>
      </p:sp>
      <p:pic>
        <p:nvPicPr>
          <p:cNvPr id="3" name="Picture 2" descr="A computer screen shot of a black background&#10;&#10;Description automatically generated">
            <a:extLst>
              <a:ext uri="{FF2B5EF4-FFF2-40B4-BE49-F238E27FC236}">
                <a16:creationId xmlns:a16="http://schemas.microsoft.com/office/drawing/2014/main" id="{8E8C0A30-E9DF-6A62-6C04-C2D6956C12AF}"/>
              </a:ext>
            </a:extLst>
          </p:cNvPr>
          <p:cNvPicPr>
            <a:picLocks noChangeAspect="1"/>
          </p:cNvPicPr>
          <p:nvPr/>
        </p:nvPicPr>
        <p:blipFill>
          <a:blip r:embed="rId3"/>
          <a:stretch>
            <a:fillRect/>
          </a:stretch>
        </p:blipFill>
        <p:spPr>
          <a:xfrm>
            <a:off x="3991204" y="1035780"/>
            <a:ext cx="4874016" cy="2830183"/>
          </a:xfrm>
          <a:prstGeom prst="rect">
            <a:avLst/>
          </a:prstGeom>
        </p:spPr>
      </p:pic>
      <p:sp>
        <p:nvSpPr>
          <p:cNvPr id="6" name="TextBox 5">
            <a:extLst>
              <a:ext uri="{FF2B5EF4-FFF2-40B4-BE49-F238E27FC236}">
                <a16:creationId xmlns:a16="http://schemas.microsoft.com/office/drawing/2014/main" id="{BD2BB1B0-104E-BE6D-1221-3D0B295D88E7}"/>
              </a:ext>
            </a:extLst>
          </p:cNvPr>
          <p:cNvSpPr txBox="1"/>
          <p:nvPr/>
        </p:nvSpPr>
        <p:spPr>
          <a:xfrm>
            <a:off x="278780" y="912371"/>
            <a:ext cx="3486145" cy="2308324"/>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startupProbe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marL="171450" indent="-171450">
              <a:buFont typeface="Courier New" panose="02070309020205020404" pitchFamily="49" charset="0"/>
              <a:buChar char="o"/>
            </a:pP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failureThreshold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30: The probe will try up to 30 times before marking the container as unhealthy.</a:t>
            </a:r>
          </a:p>
          <a:p>
            <a:pPr marL="171450" indent="-171450">
              <a:buFont typeface="Courier New" panose="02070309020205020404" pitchFamily="49" charset="0"/>
              <a:buChar char="o"/>
            </a:pP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periodSeconds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3: The probe checks every 3 seconds.</a:t>
            </a:r>
          </a:p>
          <a:p>
            <a:pPr marL="171450" indent="-171450">
              <a:buFont typeface="Courier New" panose="02070309020205020404" pitchFamily="49" charset="0"/>
              <a:buChar char="o"/>
            </a:pP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httpGet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Defines the probe’s check via HTTP at the path /health on port 3000.</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env: Sets the environment variable START_DELAY with a value of "60000" (60 seconds) to control the container’s startup delay.</a:t>
            </a:r>
          </a:p>
        </p:txBody>
      </p:sp>
    </p:spTree>
    <p:extLst>
      <p:ext uri="{BB962C8B-B14F-4D97-AF65-F5344CB8AC3E}">
        <p14:creationId xmlns:p14="http://schemas.microsoft.com/office/powerpoint/2010/main" val="157422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9346540-1344-6809-DA2F-647925D4689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EDB3EDD-E743-285D-C745-EFC847FD8E4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Scaling and reapplying a deployment in </a:t>
            </a:r>
            <a:r>
              <a:rPr lang="en-US" dirty="0" err="1"/>
              <a:t>Openshift</a:t>
            </a:r>
            <a:endParaRPr lang="en-US" dirty="0"/>
          </a:p>
        </p:txBody>
      </p:sp>
      <p:sp>
        <p:nvSpPr>
          <p:cNvPr id="4" name="TextBox 3">
            <a:extLst>
              <a:ext uri="{FF2B5EF4-FFF2-40B4-BE49-F238E27FC236}">
                <a16:creationId xmlns:a16="http://schemas.microsoft.com/office/drawing/2014/main" id="{259E891F-6C3E-ACF8-1935-E091679AF815}"/>
              </a:ext>
            </a:extLst>
          </p:cNvPr>
          <p:cNvSpPr txBox="1"/>
          <p:nvPr/>
        </p:nvSpPr>
        <p:spPr>
          <a:xfrm>
            <a:off x="607889" y="3277769"/>
            <a:ext cx="7727344" cy="1569660"/>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deploy/long-load --replicas 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scales down the long-load deployment to 0 replicas, effectively stopping all running pods managed by this deployment. </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apply -f long-load-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Reapplies the long-load-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configuration. </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Displays the status of the pods after reapplying the deployment configuration. The list shows three pods (long-load-54bc864cd9-7knj6, long-load-54bc864cd9-kgdsr, and long-load-54bc864cd9-v96jh) in a “Running” state, but with READY as 0/1. </a:t>
            </a:r>
          </a:p>
        </p:txBody>
      </p:sp>
      <p:pic>
        <p:nvPicPr>
          <p:cNvPr id="3" name="Picture 2" descr="A screen shot of a computer&#10;&#10;Description automatically generated">
            <a:extLst>
              <a:ext uri="{FF2B5EF4-FFF2-40B4-BE49-F238E27FC236}">
                <a16:creationId xmlns:a16="http://schemas.microsoft.com/office/drawing/2014/main" id="{AF470D8D-E36C-4228-897F-07CCC4B9B4BB}"/>
              </a:ext>
            </a:extLst>
          </p:cNvPr>
          <p:cNvPicPr>
            <a:picLocks noChangeAspect="1"/>
          </p:cNvPicPr>
          <p:nvPr/>
        </p:nvPicPr>
        <p:blipFill>
          <a:blip r:embed="rId3"/>
          <a:stretch>
            <a:fillRect/>
          </a:stretch>
        </p:blipFill>
        <p:spPr>
          <a:xfrm>
            <a:off x="857755" y="1020395"/>
            <a:ext cx="7227612" cy="2030302"/>
          </a:xfrm>
          <a:prstGeom prst="rect">
            <a:avLst/>
          </a:prstGeom>
        </p:spPr>
      </p:pic>
    </p:spTree>
    <p:extLst>
      <p:ext uri="{BB962C8B-B14F-4D97-AF65-F5344CB8AC3E}">
        <p14:creationId xmlns:p14="http://schemas.microsoft.com/office/powerpoint/2010/main" val="1239650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7F4932B-D4B5-7B9F-81A1-24927B1F7F2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FCC0EA9-2F00-C517-E691-87BA4FB175E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Executing Load Testing and Observing HTML Response</a:t>
            </a:r>
          </a:p>
        </p:txBody>
      </p:sp>
      <p:sp>
        <p:nvSpPr>
          <p:cNvPr id="5" name="TextBox 4">
            <a:extLst>
              <a:ext uri="{FF2B5EF4-FFF2-40B4-BE49-F238E27FC236}">
                <a16:creationId xmlns:a16="http://schemas.microsoft.com/office/drawing/2014/main" id="{BB3B73FA-5821-EE31-733C-A3F7BC4F1206}"/>
              </a:ext>
            </a:extLst>
          </p:cNvPr>
          <p:cNvSpPr txBox="1"/>
          <p:nvPr/>
        </p:nvSpPr>
        <p:spPr>
          <a:xfrm>
            <a:off x="526851" y="2291734"/>
            <a:ext cx="7840413" cy="461665"/>
          </a:xfrm>
          <a:prstGeom prst="rect">
            <a:avLst/>
          </a:prstGeom>
          <a:noFill/>
        </p:spPr>
        <p:txBody>
          <a:bodyPr wrap="square" rtlCol="0">
            <a:spAutoFit/>
          </a:bodyPr>
          <a:lstStyle/>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./load-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runs the 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script to test the application’s ability to handle multiple requests. The output displayed is an HTML snippet </a:t>
            </a:r>
          </a:p>
        </p:txBody>
      </p:sp>
      <p:pic>
        <p:nvPicPr>
          <p:cNvPr id="4" name="Picture 3" descr="A black screen with white text&#10;&#10;Description automatically generated">
            <a:extLst>
              <a:ext uri="{FF2B5EF4-FFF2-40B4-BE49-F238E27FC236}">
                <a16:creationId xmlns:a16="http://schemas.microsoft.com/office/drawing/2014/main" id="{2D82ECDE-59BD-7B76-4556-A59F48945210}"/>
              </a:ext>
            </a:extLst>
          </p:cNvPr>
          <p:cNvPicPr>
            <a:picLocks noChangeAspect="1"/>
          </p:cNvPicPr>
          <p:nvPr/>
        </p:nvPicPr>
        <p:blipFill>
          <a:blip r:embed="rId3"/>
          <a:stretch>
            <a:fillRect/>
          </a:stretch>
        </p:blipFill>
        <p:spPr>
          <a:xfrm>
            <a:off x="467894" y="784078"/>
            <a:ext cx="7772400" cy="1333797"/>
          </a:xfrm>
          <a:prstGeom prst="rect">
            <a:avLst/>
          </a:prstGeom>
        </p:spPr>
      </p:pic>
    </p:spTree>
    <p:extLst>
      <p:ext uri="{BB962C8B-B14F-4D97-AF65-F5344CB8AC3E}">
        <p14:creationId xmlns:p14="http://schemas.microsoft.com/office/powerpoint/2010/main" val="3974961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8A137EF-7846-20C0-BC6D-C81661C717E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5DE9561-08F5-4E26-AA53-EB70CB68162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Verifying Application Stability with Load testing</a:t>
            </a:r>
          </a:p>
        </p:txBody>
      </p:sp>
      <p:sp>
        <p:nvSpPr>
          <p:cNvPr id="6" name="TextBox 5">
            <a:extLst>
              <a:ext uri="{FF2B5EF4-FFF2-40B4-BE49-F238E27FC236}">
                <a16:creationId xmlns:a16="http://schemas.microsoft.com/office/drawing/2014/main" id="{23079DEE-3FFE-3747-DE73-0A5C3C901EF9}"/>
              </a:ext>
            </a:extLst>
          </p:cNvPr>
          <p:cNvSpPr txBox="1"/>
          <p:nvPr/>
        </p:nvSpPr>
        <p:spPr>
          <a:xfrm>
            <a:off x="255504" y="2925536"/>
            <a:ext cx="8632992" cy="830997"/>
          </a:xfrm>
          <a:prstGeom prst="rect">
            <a:avLst/>
          </a:prstGeom>
          <a:noFill/>
        </p:spPr>
        <p:txBody>
          <a:bodyPr wrap="square" rtlCol="0">
            <a:spAutoFit/>
          </a:bodyPr>
          <a:lstStyle/>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./load-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executes the 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script to simulate multiple requests to the deployed application, testing its ability to handle the load.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repeated “Ok” responses indicate that each request sent by the script was successfully processed by the application, suggesting that it is responding correctly and consistently under load.</a:t>
            </a:r>
          </a:p>
        </p:txBody>
      </p:sp>
      <p:pic>
        <p:nvPicPr>
          <p:cNvPr id="3" name="Picture 2" descr="A screen shot of a computer&#10;&#10;Description automatically generated">
            <a:extLst>
              <a:ext uri="{FF2B5EF4-FFF2-40B4-BE49-F238E27FC236}">
                <a16:creationId xmlns:a16="http://schemas.microsoft.com/office/drawing/2014/main" id="{94FC65DA-4597-DD12-277B-A8E58B7A94BD}"/>
              </a:ext>
            </a:extLst>
          </p:cNvPr>
          <p:cNvPicPr>
            <a:picLocks noChangeAspect="1"/>
          </p:cNvPicPr>
          <p:nvPr/>
        </p:nvPicPr>
        <p:blipFill>
          <a:blip r:embed="rId3"/>
          <a:stretch>
            <a:fillRect/>
          </a:stretch>
        </p:blipFill>
        <p:spPr>
          <a:xfrm>
            <a:off x="982750" y="981658"/>
            <a:ext cx="6446750" cy="1715278"/>
          </a:xfrm>
          <a:prstGeom prst="rect">
            <a:avLst/>
          </a:prstGeom>
        </p:spPr>
      </p:pic>
    </p:spTree>
    <p:extLst>
      <p:ext uri="{BB962C8B-B14F-4D97-AF65-F5344CB8AC3E}">
        <p14:creationId xmlns:p14="http://schemas.microsoft.com/office/powerpoint/2010/main" val="1113468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22185D9-7917-23F4-897D-7D4A9481F3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83202E0-E3D7-64E9-D3FF-2A05AD5A7902}"/>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Executing Health Toggle Command </a:t>
            </a:r>
          </a:p>
        </p:txBody>
      </p:sp>
      <p:sp>
        <p:nvSpPr>
          <p:cNvPr id="6" name="TextBox 5">
            <a:extLst>
              <a:ext uri="{FF2B5EF4-FFF2-40B4-BE49-F238E27FC236}">
                <a16:creationId xmlns:a16="http://schemas.microsoft.com/office/drawing/2014/main" id="{31FC77B2-327F-197F-0868-16A44B865F7A}"/>
              </a:ext>
            </a:extLst>
          </p:cNvPr>
          <p:cNvSpPr txBox="1"/>
          <p:nvPr/>
        </p:nvSpPr>
        <p:spPr>
          <a:xfrm>
            <a:off x="232228" y="2476587"/>
            <a:ext cx="8632992" cy="1569660"/>
          </a:xfrm>
          <a:prstGeom prst="rect">
            <a:avLst/>
          </a:prstGeom>
          <a:noFill/>
        </p:spPr>
        <p:txBody>
          <a:bodyPr wrap="square" rtlCol="0">
            <a:spAutoFit/>
          </a:bodyPr>
          <a:lstStyle/>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deploy/long-load -- curl -s localhost:3000/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togglesick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command inside one of the pods belonging to the long-load deployment.</a:t>
            </a: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curl -s localhost:3000/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togglesick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Runs a curl command to access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togglesick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endpoint on port 3000 inside the pod.</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action toggles the health status of the application between “healthy” and “unhealthy,” simulating a change in state for testing purposes. This endpoint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togglesick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typically used in testing scenarios to verify how the deployment responds when an application becomes unhealthy, ensuring that the configured probes, alerts, or restart mechanisms in the deployment react correctly to such changes.</a:t>
            </a:r>
          </a:p>
        </p:txBody>
      </p:sp>
      <p:pic>
        <p:nvPicPr>
          <p:cNvPr id="4" name="Picture 3">
            <a:extLst>
              <a:ext uri="{FF2B5EF4-FFF2-40B4-BE49-F238E27FC236}">
                <a16:creationId xmlns:a16="http://schemas.microsoft.com/office/drawing/2014/main" id="{4FB7C685-CC91-ACB7-B373-4DD6B4F1BEC0}"/>
              </a:ext>
            </a:extLst>
          </p:cNvPr>
          <p:cNvPicPr>
            <a:picLocks noChangeAspect="1"/>
          </p:cNvPicPr>
          <p:nvPr/>
        </p:nvPicPr>
        <p:blipFill>
          <a:blip r:embed="rId3"/>
          <a:stretch>
            <a:fillRect/>
          </a:stretch>
        </p:blipFill>
        <p:spPr>
          <a:xfrm>
            <a:off x="522824" y="1263650"/>
            <a:ext cx="7772400" cy="241856"/>
          </a:xfrm>
          <a:prstGeom prst="rect">
            <a:avLst/>
          </a:prstGeom>
        </p:spPr>
      </p:pic>
    </p:spTree>
    <p:extLst>
      <p:ext uri="{BB962C8B-B14F-4D97-AF65-F5344CB8AC3E}">
        <p14:creationId xmlns:p14="http://schemas.microsoft.com/office/powerpoint/2010/main" val="1086814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B4FABD3-2547-B7E5-9465-9764FC6DFB8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9FE956D-D402-B7B6-0B92-1F874E905803}"/>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Deployment Configuration with Liveness Probes</a:t>
            </a:r>
          </a:p>
        </p:txBody>
      </p:sp>
      <p:sp>
        <p:nvSpPr>
          <p:cNvPr id="6" name="TextBox 5">
            <a:extLst>
              <a:ext uri="{FF2B5EF4-FFF2-40B4-BE49-F238E27FC236}">
                <a16:creationId xmlns:a16="http://schemas.microsoft.com/office/drawing/2014/main" id="{0D747C37-578F-A93A-41A3-72D0535B8E54}"/>
              </a:ext>
            </a:extLst>
          </p:cNvPr>
          <p:cNvSpPr txBox="1"/>
          <p:nvPr/>
        </p:nvSpPr>
        <p:spPr>
          <a:xfrm>
            <a:off x="411250" y="3701123"/>
            <a:ext cx="8225972" cy="1384995"/>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failureThreshold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3: This means that if the probe fails 3 consecutive times, the container is considered unhealthy. A lower threshold means the container will be restarted more quickly after an issue is detected.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periodSeconds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3: The probe checks the /health endpoint every 3 seconds, providing frequent monitoring. This frequent interval ensures quick detection of any potential issues with the container’s operation.</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httpGet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probe uses an HTTP GET request to access the /health path on port 3000. If this endpoint doesn’t return a successful status code (2xx), it’s considered a failed check.</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shot of a computer program&#10;&#10;Description automatically generated">
            <a:extLst>
              <a:ext uri="{FF2B5EF4-FFF2-40B4-BE49-F238E27FC236}">
                <a16:creationId xmlns:a16="http://schemas.microsoft.com/office/drawing/2014/main" id="{4A3DC794-11B5-724D-DC77-83AEDDF76475}"/>
              </a:ext>
            </a:extLst>
          </p:cNvPr>
          <p:cNvPicPr>
            <a:picLocks noChangeAspect="1"/>
          </p:cNvPicPr>
          <p:nvPr/>
        </p:nvPicPr>
        <p:blipFill>
          <a:blip r:embed="rId3"/>
          <a:stretch>
            <a:fillRect/>
          </a:stretch>
        </p:blipFill>
        <p:spPr>
          <a:xfrm>
            <a:off x="2035610" y="807720"/>
            <a:ext cx="4530446" cy="2790907"/>
          </a:xfrm>
          <a:prstGeom prst="rect">
            <a:avLst/>
          </a:prstGeom>
        </p:spPr>
      </p:pic>
    </p:spTree>
    <p:extLst>
      <p:ext uri="{BB962C8B-B14F-4D97-AF65-F5344CB8AC3E}">
        <p14:creationId xmlns:p14="http://schemas.microsoft.com/office/powerpoint/2010/main" val="146945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F3B80A7-9F95-6667-743E-E9974CD9B71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3981EC1-E7B8-54CD-304C-1CC883AC3032}"/>
              </a:ext>
            </a:extLst>
          </p:cNvPr>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Kubernetes Application Reliability</a:t>
            </a:r>
            <a:endParaRPr dirty="0"/>
          </a:p>
        </p:txBody>
      </p:sp>
      <p:sp>
        <p:nvSpPr>
          <p:cNvPr id="3" name="TextBox 2">
            <a:extLst>
              <a:ext uri="{FF2B5EF4-FFF2-40B4-BE49-F238E27FC236}">
                <a16:creationId xmlns:a16="http://schemas.microsoft.com/office/drawing/2014/main" id="{1ECD376F-6F85-B9CE-87BF-7E1EF78C54A7}"/>
              </a:ext>
            </a:extLst>
          </p:cNvPr>
          <p:cNvSpPr txBox="1"/>
          <p:nvPr/>
        </p:nvSpPr>
        <p:spPr>
          <a:xfrm>
            <a:off x="480569" y="820571"/>
            <a:ext cx="7989438" cy="1938992"/>
          </a:xfrm>
          <a:prstGeom prst="rect">
            <a:avLst/>
          </a:prstGeom>
          <a:noFill/>
        </p:spPr>
        <p:txBody>
          <a:bodyPr wrap="square" rtlCol="0">
            <a:spAutoFit/>
          </a:bodyPr>
          <a:lstStyle/>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When a pod crashes, Kubernetes can automatically restart it if properly configured. With health probes, the cluster can detect unresponsive applications and take action.</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Key HA techniques include:</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Restarting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Configured restart policies automatically restart faulty pods.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Probing: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Health probes detect unresponsive applications and trigger corrective actions.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Horizontal scaling: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Adjusts the number of replicas based on application load.</a:t>
            </a:r>
          </a:p>
        </p:txBody>
      </p:sp>
    </p:spTree>
    <p:extLst>
      <p:ext uri="{BB962C8B-B14F-4D97-AF65-F5344CB8AC3E}">
        <p14:creationId xmlns:p14="http://schemas.microsoft.com/office/powerpoint/2010/main" val="4290440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3397E96-F5E5-8060-9E0E-B16002492E6B}"/>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CF0CDAC-9869-A8F7-FA5D-7F7DAA0248DC}"/>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Scaling, Configuring and Toggling Health Status</a:t>
            </a:r>
          </a:p>
        </p:txBody>
      </p:sp>
      <p:sp>
        <p:nvSpPr>
          <p:cNvPr id="6" name="TextBox 5">
            <a:extLst>
              <a:ext uri="{FF2B5EF4-FFF2-40B4-BE49-F238E27FC236}">
                <a16:creationId xmlns:a16="http://schemas.microsoft.com/office/drawing/2014/main" id="{7CC4054F-7021-13F2-F96B-11E4AF69318E}"/>
              </a:ext>
            </a:extLst>
          </p:cNvPr>
          <p:cNvSpPr txBox="1"/>
          <p:nvPr/>
        </p:nvSpPr>
        <p:spPr>
          <a:xfrm>
            <a:off x="628331" y="2266900"/>
            <a:ext cx="7887338" cy="2123658"/>
          </a:xfrm>
          <a:prstGeom prst="rect">
            <a:avLst/>
          </a:prstGeom>
          <a:noFill/>
        </p:spPr>
        <p:txBody>
          <a:bodyPr wrap="square" rtlCol="0">
            <a:spAutoFit/>
          </a:bodyPr>
          <a:lstStyle/>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vim long-load-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 the long-load-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in the vim editor for modifications, allowing changes to be made to the deployment configuration.</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deploy/long-load --replicas 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Scales down the long-load deployment to 0 replicas, effectively terminating all running pods managed by this deployment. </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apply -f long-load-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Reapplies the configuration from the long-load-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deploy/long-load -- curl -s localhost:3000/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togglesick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curl command inside the deployment long-load to access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togglesick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endpoint on port 3000. This toggles the health status of the application, simulating an unhealthy state for testing purposes.</a:t>
            </a:r>
          </a:p>
        </p:txBody>
      </p:sp>
      <p:pic>
        <p:nvPicPr>
          <p:cNvPr id="3" name="Picture 2" descr="A screen shot of a computer program&#10;&#10;Description automatically generated">
            <a:extLst>
              <a:ext uri="{FF2B5EF4-FFF2-40B4-BE49-F238E27FC236}">
                <a16:creationId xmlns:a16="http://schemas.microsoft.com/office/drawing/2014/main" id="{DE320D4C-0239-FC65-3CC1-252CA8CB6B32}"/>
              </a:ext>
            </a:extLst>
          </p:cNvPr>
          <p:cNvPicPr>
            <a:picLocks noChangeAspect="1"/>
          </p:cNvPicPr>
          <p:nvPr/>
        </p:nvPicPr>
        <p:blipFill>
          <a:blip r:embed="rId3"/>
          <a:stretch>
            <a:fillRect/>
          </a:stretch>
        </p:blipFill>
        <p:spPr>
          <a:xfrm>
            <a:off x="628331" y="865392"/>
            <a:ext cx="7772400" cy="1211708"/>
          </a:xfrm>
          <a:prstGeom prst="rect">
            <a:avLst/>
          </a:prstGeom>
        </p:spPr>
      </p:pic>
    </p:spTree>
    <p:extLst>
      <p:ext uri="{BB962C8B-B14F-4D97-AF65-F5344CB8AC3E}">
        <p14:creationId xmlns:p14="http://schemas.microsoft.com/office/powerpoint/2010/main" val="938044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401664A-842B-D44C-969D-00C6BB44A06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7AA905A-97E0-38DF-C634-C7FA5370BE5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recreating MySQL Deployment with persistent storage </a:t>
            </a:r>
            <a:br>
              <a:rPr lang="en-US" dirty="0"/>
            </a:br>
            <a:endParaRPr lang="en-US" dirty="0"/>
          </a:p>
        </p:txBody>
      </p:sp>
      <p:sp>
        <p:nvSpPr>
          <p:cNvPr id="5" name="TextBox 4">
            <a:extLst>
              <a:ext uri="{FF2B5EF4-FFF2-40B4-BE49-F238E27FC236}">
                <a16:creationId xmlns:a16="http://schemas.microsoft.com/office/drawing/2014/main" id="{5147FDE4-B633-9F99-002B-505294A5E65E}"/>
              </a:ext>
            </a:extLst>
          </p:cNvPr>
          <p:cNvSpPr txBox="1"/>
          <p:nvPr/>
        </p:nvSpPr>
        <p:spPr>
          <a:xfrm>
            <a:off x="251980" y="1983781"/>
            <a:ext cx="8565482" cy="646331"/>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./load-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the 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script, which sends multiple requests to the deployed application to evaluate its handling capacity.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application’s response starts with HTML content, indicating that the tested endpoint is serving a web page. </a:t>
            </a:r>
          </a:p>
        </p:txBody>
      </p:sp>
      <p:pic>
        <p:nvPicPr>
          <p:cNvPr id="3" name="Picture 2">
            <a:extLst>
              <a:ext uri="{FF2B5EF4-FFF2-40B4-BE49-F238E27FC236}">
                <a16:creationId xmlns:a16="http://schemas.microsoft.com/office/drawing/2014/main" id="{43015CB2-737F-08B5-8B36-C8E201CCAAE1}"/>
              </a:ext>
            </a:extLst>
          </p:cNvPr>
          <p:cNvPicPr>
            <a:picLocks noChangeAspect="1"/>
          </p:cNvPicPr>
          <p:nvPr/>
        </p:nvPicPr>
        <p:blipFill>
          <a:blip r:embed="rId3"/>
          <a:stretch>
            <a:fillRect/>
          </a:stretch>
        </p:blipFill>
        <p:spPr>
          <a:xfrm>
            <a:off x="752035" y="977395"/>
            <a:ext cx="7772400" cy="515236"/>
          </a:xfrm>
          <a:prstGeom prst="rect">
            <a:avLst/>
          </a:prstGeom>
        </p:spPr>
      </p:pic>
    </p:spTree>
    <p:extLst>
      <p:ext uri="{BB962C8B-B14F-4D97-AF65-F5344CB8AC3E}">
        <p14:creationId xmlns:p14="http://schemas.microsoft.com/office/powerpoint/2010/main" val="2888690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A363002-112A-4988-CDBB-10FEF1A8947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FDF5038-E189-779B-AAB6-33F1F5536DB4}"/>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recreating MySQL Deployment with persistent storage </a:t>
            </a:r>
            <a:br>
              <a:rPr lang="en-US" dirty="0"/>
            </a:br>
            <a:endParaRPr lang="en-US" dirty="0"/>
          </a:p>
        </p:txBody>
      </p:sp>
      <p:sp>
        <p:nvSpPr>
          <p:cNvPr id="5" name="TextBox 4">
            <a:extLst>
              <a:ext uri="{FF2B5EF4-FFF2-40B4-BE49-F238E27FC236}">
                <a16:creationId xmlns:a16="http://schemas.microsoft.com/office/drawing/2014/main" id="{F1FF4C2C-108B-058E-2309-9112E7177149}"/>
              </a:ext>
            </a:extLst>
          </p:cNvPr>
          <p:cNvSpPr txBox="1"/>
          <p:nvPr/>
        </p:nvSpPr>
        <p:spPr>
          <a:xfrm>
            <a:off x="251980" y="1983781"/>
            <a:ext cx="8565482" cy="830997"/>
          </a:xfrm>
          <a:prstGeom prst="rect">
            <a:avLst/>
          </a:prstGeom>
          <a:noFill/>
        </p:spPr>
        <p:txBody>
          <a:bodyPr wrap="square" rtlCol="0">
            <a:spAutoFit/>
          </a:bodyPr>
          <a:lstStyle/>
          <a:p>
            <a:pPr marL="171450" indent="-1714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screenshot shows multiple “Ok” responses generated by a running load test script (./load-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Each “Ok” indicates that the application successfully handled a request and responded correctly, demonstrating its ability to manage the load without any errors or delays.</a:t>
            </a:r>
          </a:p>
        </p:txBody>
      </p:sp>
      <p:pic>
        <p:nvPicPr>
          <p:cNvPr id="4" name="Picture 3">
            <a:extLst>
              <a:ext uri="{FF2B5EF4-FFF2-40B4-BE49-F238E27FC236}">
                <a16:creationId xmlns:a16="http://schemas.microsoft.com/office/drawing/2014/main" id="{1A86AB65-17A8-FCCC-1AB9-B4A25723281E}"/>
              </a:ext>
            </a:extLst>
          </p:cNvPr>
          <p:cNvPicPr>
            <a:picLocks noChangeAspect="1"/>
          </p:cNvPicPr>
          <p:nvPr/>
        </p:nvPicPr>
        <p:blipFill>
          <a:blip r:embed="rId3"/>
          <a:stretch>
            <a:fillRect/>
          </a:stretch>
        </p:blipFill>
        <p:spPr>
          <a:xfrm>
            <a:off x="752035" y="1026856"/>
            <a:ext cx="7772400" cy="589479"/>
          </a:xfrm>
          <a:prstGeom prst="rect">
            <a:avLst/>
          </a:prstGeom>
        </p:spPr>
      </p:pic>
    </p:spTree>
    <p:extLst>
      <p:ext uri="{BB962C8B-B14F-4D97-AF65-F5344CB8AC3E}">
        <p14:creationId xmlns:p14="http://schemas.microsoft.com/office/powerpoint/2010/main" val="3364300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7F20FCD-8027-C507-FE2E-5CBF27B1F2D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4969E32-2E16-3CD3-61A2-9D70B711B3DE}"/>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Checking the status of the pods</a:t>
            </a:r>
          </a:p>
        </p:txBody>
      </p:sp>
      <p:sp>
        <p:nvSpPr>
          <p:cNvPr id="6" name="TextBox 5">
            <a:extLst>
              <a:ext uri="{FF2B5EF4-FFF2-40B4-BE49-F238E27FC236}">
                <a16:creationId xmlns:a16="http://schemas.microsoft.com/office/drawing/2014/main" id="{9DE58074-279F-9ED0-CC27-E48CE3A922E5}"/>
              </a:ext>
            </a:extLst>
          </p:cNvPr>
          <p:cNvSpPr txBox="1"/>
          <p:nvPr/>
        </p:nvSpPr>
        <p:spPr>
          <a:xfrm>
            <a:off x="541126" y="2024450"/>
            <a:ext cx="7983309" cy="2123658"/>
          </a:xfrm>
          <a:prstGeom prst="rect">
            <a:avLst/>
          </a:prstGeom>
          <a:noFill/>
        </p:spPr>
        <p:txBody>
          <a:bodyPr wrap="square" rtlCol="0">
            <a:spAutoFit/>
          </a:bodyPr>
          <a:lstStyle/>
          <a:p>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lists the current pods running under the deployment.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Details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There are three pods (long-load-66d586db46-7z527, long-load-66d586db46-m82b2, long-load-66d586db46-ss47m) associated with the long-load deployment.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READY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All pods show 1/1, indicating that they are fully ready to handle traffic or requests.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STATUS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All pods are in the “Running” state, meaning they are active and operational.</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RESTARTS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first pod (long-load-66d586db46-7z527) has restarted once, approximately 5 minutes and 30 seconds ago, likely due to a failure detected by a liveness or readiness probe.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other two pods have 0 restarts, indicating they have been running without any interruptions.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AGE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All pods are about 7m 1s old, indicating they were started around the same time.</a:t>
            </a:r>
          </a:p>
        </p:txBody>
      </p:sp>
      <p:pic>
        <p:nvPicPr>
          <p:cNvPr id="4" name="Picture 3">
            <a:extLst>
              <a:ext uri="{FF2B5EF4-FFF2-40B4-BE49-F238E27FC236}">
                <a16:creationId xmlns:a16="http://schemas.microsoft.com/office/drawing/2014/main" id="{BEDD6645-B462-FE43-B119-3220B117943D}"/>
              </a:ext>
            </a:extLst>
          </p:cNvPr>
          <p:cNvPicPr>
            <a:picLocks noChangeAspect="1"/>
          </p:cNvPicPr>
          <p:nvPr/>
        </p:nvPicPr>
        <p:blipFill>
          <a:blip r:embed="rId3"/>
          <a:stretch>
            <a:fillRect/>
          </a:stretch>
        </p:blipFill>
        <p:spPr>
          <a:xfrm>
            <a:off x="752035" y="900881"/>
            <a:ext cx="7772400" cy="821028"/>
          </a:xfrm>
          <a:prstGeom prst="rect">
            <a:avLst/>
          </a:prstGeom>
        </p:spPr>
      </p:pic>
    </p:spTree>
    <p:extLst>
      <p:ext uri="{BB962C8B-B14F-4D97-AF65-F5344CB8AC3E}">
        <p14:creationId xmlns:p14="http://schemas.microsoft.com/office/powerpoint/2010/main" val="2801714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888A95-0FCD-05B7-3ECD-66922981A69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83B8553-4787-9022-4664-DB78FA9296C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Scaling and Configuring Readiness Probes </a:t>
            </a:r>
          </a:p>
        </p:txBody>
      </p:sp>
      <p:sp>
        <p:nvSpPr>
          <p:cNvPr id="5" name="TextBox 4">
            <a:extLst>
              <a:ext uri="{FF2B5EF4-FFF2-40B4-BE49-F238E27FC236}">
                <a16:creationId xmlns:a16="http://schemas.microsoft.com/office/drawing/2014/main" id="{083B7302-D488-B052-051C-78C78B9533DB}"/>
              </a:ext>
            </a:extLst>
          </p:cNvPr>
          <p:cNvSpPr txBox="1"/>
          <p:nvPr/>
        </p:nvSpPr>
        <p:spPr>
          <a:xfrm>
            <a:off x="501297" y="2350525"/>
            <a:ext cx="7838916" cy="2492990"/>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deploy/long-load --replicas 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Scales the long-load deployment down to 0 replicas, effectively stopping all running pods. This is a common practice when updating or reconfiguring a deployment without causing interruptions. </a:t>
            </a:r>
          </a:p>
          <a:p>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probe deploy/long-load --readiness --failure-threshold 1 --period-seconds 3 --get-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url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hlinkClick r:id="rId3" invalidUrl="http://:3000/health"/>
              </a:rPr>
              <a:t>http://:3000/health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sets or updates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readiness probe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for the long-load deployment.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--readiness: Specifies that this probe monitors when the pod is ready to receive traffic.</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--failure-threshold 1: meaning the probe will consider the pod unready after a single failed check.</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--period-seconds 3: Configures the probe to check the pod’s health every 3 seconds.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url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http://:3000/health: checks the /health endpoint on port 3000 to determine the readiness state.</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deploy/long-load --replicas 3</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Scales the deployment back up to 3 replicas, starting three instances of the long-load pods to resume normal operation.</a:t>
            </a:r>
          </a:p>
        </p:txBody>
      </p:sp>
      <p:pic>
        <p:nvPicPr>
          <p:cNvPr id="3" name="Picture 2" descr="A screen shot of a computer program&#10;&#10;Description automatically generated">
            <a:extLst>
              <a:ext uri="{FF2B5EF4-FFF2-40B4-BE49-F238E27FC236}">
                <a16:creationId xmlns:a16="http://schemas.microsoft.com/office/drawing/2014/main" id="{C615B9B9-CC5C-4AEF-C525-92737AD564A2}"/>
              </a:ext>
            </a:extLst>
          </p:cNvPr>
          <p:cNvPicPr>
            <a:picLocks noChangeAspect="1"/>
          </p:cNvPicPr>
          <p:nvPr/>
        </p:nvPicPr>
        <p:blipFill>
          <a:blip r:embed="rId4"/>
          <a:stretch>
            <a:fillRect/>
          </a:stretch>
        </p:blipFill>
        <p:spPr>
          <a:xfrm>
            <a:off x="501297" y="972103"/>
            <a:ext cx="7772400" cy="1227798"/>
          </a:xfrm>
          <a:prstGeom prst="rect">
            <a:avLst/>
          </a:prstGeom>
        </p:spPr>
      </p:pic>
    </p:spTree>
    <p:extLst>
      <p:ext uri="{BB962C8B-B14F-4D97-AF65-F5344CB8AC3E}">
        <p14:creationId xmlns:p14="http://schemas.microsoft.com/office/powerpoint/2010/main" val="169749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443BF1C-BE0E-201E-F6BF-62A642597CC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6CFFB4C-195E-AE88-D298-C283CAF9F34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Observing Pod Readiness and Status Updates</a:t>
            </a:r>
          </a:p>
        </p:txBody>
      </p:sp>
      <p:sp>
        <p:nvSpPr>
          <p:cNvPr id="2" name="TextBox 1">
            <a:extLst>
              <a:ext uri="{FF2B5EF4-FFF2-40B4-BE49-F238E27FC236}">
                <a16:creationId xmlns:a16="http://schemas.microsoft.com/office/drawing/2014/main" id="{5358E940-6874-3F66-1787-E8008C06109B}"/>
              </a:ext>
            </a:extLst>
          </p:cNvPr>
          <p:cNvSpPr txBox="1"/>
          <p:nvPr/>
        </p:nvSpPr>
        <p:spPr>
          <a:xfrm>
            <a:off x="618060" y="2503143"/>
            <a:ext cx="7772400" cy="1200329"/>
          </a:xfrm>
          <a:prstGeom prst="rect">
            <a:avLst/>
          </a:prstGeom>
          <a:noFill/>
        </p:spPr>
        <p:txBody>
          <a:bodyPr wrap="square" rtlCol="0">
            <a:spAutoFit/>
          </a:bodyPr>
          <a:lstStyle/>
          <a:p>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command was run twice to monitor the “long-load” deployment:</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First Output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Three pods displayed (0/1 READY, STATUS “Running,” all running for 60s but not fully ready).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Second Output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Same pods now show 1/1 READY, STATUS “Running,” no restarts, and active for 112s, indicating they passed readiness probes.</a:t>
            </a:r>
          </a:p>
        </p:txBody>
      </p:sp>
      <p:pic>
        <p:nvPicPr>
          <p:cNvPr id="4" name="Picture 3" descr="A screen shot of a computer&#10;&#10;Description automatically generated">
            <a:extLst>
              <a:ext uri="{FF2B5EF4-FFF2-40B4-BE49-F238E27FC236}">
                <a16:creationId xmlns:a16="http://schemas.microsoft.com/office/drawing/2014/main" id="{36161297-0D0A-BD1F-01FA-B4317D7A3FCC}"/>
              </a:ext>
            </a:extLst>
          </p:cNvPr>
          <p:cNvPicPr>
            <a:picLocks noChangeAspect="1"/>
          </p:cNvPicPr>
          <p:nvPr/>
        </p:nvPicPr>
        <p:blipFill>
          <a:blip r:embed="rId3"/>
          <a:stretch>
            <a:fillRect/>
          </a:stretch>
        </p:blipFill>
        <p:spPr>
          <a:xfrm>
            <a:off x="1735189" y="775943"/>
            <a:ext cx="5422900" cy="1727200"/>
          </a:xfrm>
          <a:prstGeom prst="rect">
            <a:avLst/>
          </a:prstGeom>
        </p:spPr>
      </p:pic>
    </p:spTree>
    <p:extLst>
      <p:ext uri="{BB962C8B-B14F-4D97-AF65-F5344CB8AC3E}">
        <p14:creationId xmlns:p14="http://schemas.microsoft.com/office/powerpoint/2010/main" val="2568514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1348498-C8F3-4922-BAE2-017224D75F3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CC8D5BC-6B2D-2F05-8F3B-F70A17DFE6AC}"/>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Simulating Application Hiccup for Testing</a:t>
            </a:r>
          </a:p>
        </p:txBody>
      </p:sp>
      <p:sp>
        <p:nvSpPr>
          <p:cNvPr id="6" name="TextBox 5">
            <a:extLst>
              <a:ext uri="{FF2B5EF4-FFF2-40B4-BE49-F238E27FC236}">
                <a16:creationId xmlns:a16="http://schemas.microsoft.com/office/drawing/2014/main" id="{7C37BD4F-7121-1475-36EF-D4545F85A9C3}"/>
              </a:ext>
            </a:extLst>
          </p:cNvPr>
          <p:cNvSpPr txBox="1"/>
          <p:nvPr/>
        </p:nvSpPr>
        <p:spPr>
          <a:xfrm>
            <a:off x="613317" y="2044654"/>
            <a:ext cx="7846080" cy="1200329"/>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deploy/long-load -- curl -s localhost:3000/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hiccup?time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=5</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deploy/long-load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command inside one of the pods managed by the long-load deployment.</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curl -s localhost:3000/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hiccup?time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=5</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Sends a curl request to the /hiccup endpoint on port 3000 with a query parameter time=5. This command likely a temporary issue or delay (“hiccup”) in the application for 5 seconds.</a:t>
            </a:r>
          </a:p>
        </p:txBody>
      </p:sp>
      <p:pic>
        <p:nvPicPr>
          <p:cNvPr id="3" name="Picture 2">
            <a:extLst>
              <a:ext uri="{FF2B5EF4-FFF2-40B4-BE49-F238E27FC236}">
                <a16:creationId xmlns:a16="http://schemas.microsoft.com/office/drawing/2014/main" id="{14EE1573-E01C-F354-0F58-91EB85E5AFF3}"/>
              </a:ext>
            </a:extLst>
          </p:cNvPr>
          <p:cNvPicPr>
            <a:picLocks noChangeAspect="1"/>
          </p:cNvPicPr>
          <p:nvPr/>
        </p:nvPicPr>
        <p:blipFill>
          <a:blip r:embed="rId3"/>
          <a:stretch>
            <a:fillRect/>
          </a:stretch>
        </p:blipFill>
        <p:spPr>
          <a:xfrm>
            <a:off x="752035" y="1179825"/>
            <a:ext cx="7772400" cy="176394"/>
          </a:xfrm>
          <a:prstGeom prst="rect">
            <a:avLst/>
          </a:prstGeom>
        </p:spPr>
      </p:pic>
    </p:spTree>
    <p:extLst>
      <p:ext uri="{BB962C8B-B14F-4D97-AF65-F5344CB8AC3E}">
        <p14:creationId xmlns:p14="http://schemas.microsoft.com/office/powerpoint/2010/main" val="1944580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E9F5BE4-1128-A665-2930-B9DE28D63A3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4E8938A-8F62-0770-1155-4C9138AFA5A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Running Load test to verify</a:t>
            </a:r>
          </a:p>
        </p:txBody>
      </p:sp>
      <p:sp>
        <p:nvSpPr>
          <p:cNvPr id="5" name="TextBox 4">
            <a:extLst>
              <a:ext uri="{FF2B5EF4-FFF2-40B4-BE49-F238E27FC236}">
                <a16:creationId xmlns:a16="http://schemas.microsoft.com/office/drawing/2014/main" id="{02212422-A94C-51E2-1632-B8773E175B93}"/>
              </a:ext>
            </a:extLst>
          </p:cNvPr>
          <p:cNvSpPr txBox="1"/>
          <p:nvPr/>
        </p:nvSpPr>
        <p:spPr>
          <a:xfrm>
            <a:off x="492433" y="2165129"/>
            <a:ext cx="7998312" cy="830997"/>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./load-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the load-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test.sh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script, which sends multiple requests to the application to test its responsiveness and stability under load.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repeated “Ok” responses indicate that the application successfully processed each request, confirming that it is functioning correctly and maintaining stability during the load test.</a:t>
            </a:r>
          </a:p>
        </p:txBody>
      </p:sp>
      <p:pic>
        <p:nvPicPr>
          <p:cNvPr id="4" name="Picture 3">
            <a:extLst>
              <a:ext uri="{FF2B5EF4-FFF2-40B4-BE49-F238E27FC236}">
                <a16:creationId xmlns:a16="http://schemas.microsoft.com/office/drawing/2014/main" id="{E9133E20-0929-9095-C37C-042A647BF107}"/>
              </a:ext>
            </a:extLst>
          </p:cNvPr>
          <p:cNvPicPr>
            <a:picLocks noChangeAspect="1"/>
          </p:cNvPicPr>
          <p:nvPr/>
        </p:nvPicPr>
        <p:blipFill>
          <a:blip r:embed="rId3"/>
          <a:stretch>
            <a:fillRect/>
          </a:stretch>
        </p:blipFill>
        <p:spPr>
          <a:xfrm>
            <a:off x="492433" y="922060"/>
            <a:ext cx="7772400" cy="938428"/>
          </a:xfrm>
          <a:prstGeom prst="rect">
            <a:avLst/>
          </a:prstGeom>
        </p:spPr>
      </p:pic>
    </p:spTree>
    <p:extLst>
      <p:ext uri="{BB962C8B-B14F-4D97-AF65-F5344CB8AC3E}">
        <p14:creationId xmlns:p14="http://schemas.microsoft.com/office/powerpoint/2010/main" val="1923665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B6AF6E9-A41F-34B1-EF31-4550FACA167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A9321104-778B-6CE0-4E27-730BC745B7F5}"/>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Describing Node </a:t>
            </a:r>
            <a:r>
              <a:rPr lang="en-US" dirty="0" err="1"/>
              <a:t>Detailss</a:t>
            </a:r>
            <a:endParaRPr lang="en-US" dirty="0"/>
          </a:p>
        </p:txBody>
      </p:sp>
      <p:pic>
        <p:nvPicPr>
          <p:cNvPr id="3" name="Picture 2" descr="A screenshot of a computer program&#10;&#10;Description automatically generated">
            <a:extLst>
              <a:ext uri="{FF2B5EF4-FFF2-40B4-BE49-F238E27FC236}">
                <a16:creationId xmlns:a16="http://schemas.microsoft.com/office/drawing/2014/main" id="{BAE748F2-634E-928D-4683-5A1FE3BB7091}"/>
              </a:ext>
            </a:extLst>
          </p:cNvPr>
          <p:cNvPicPr>
            <a:picLocks noChangeAspect="1"/>
          </p:cNvPicPr>
          <p:nvPr/>
        </p:nvPicPr>
        <p:blipFill>
          <a:blip r:embed="rId3"/>
          <a:stretch>
            <a:fillRect/>
          </a:stretch>
        </p:blipFill>
        <p:spPr>
          <a:xfrm>
            <a:off x="2210616" y="731219"/>
            <a:ext cx="4389287" cy="3006080"/>
          </a:xfrm>
          <a:prstGeom prst="rect">
            <a:avLst/>
          </a:prstGeom>
        </p:spPr>
      </p:pic>
      <p:sp>
        <p:nvSpPr>
          <p:cNvPr id="5" name="TextBox 4">
            <a:extLst>
              <a:ext uri="{FF2B5EF4-FFF2-40B4-BE49-F238E27FC236}">
                <a16:creationId xmlns:a16="http://schemas.microsoft.com/office/drawing/2014/main" id="{68142824-4FFF-D18D-0374-118A039B5D29}"/>
              </a:ext>
            </a:extLst>
          </p:cNvPr>
          <p:cNvSpPr txBox="1"/>
          <p:nvPr/>
        </p:nvSpPr>
        <p:spPr>
          <a:xfrm>
            <a:off x="700548" y="3843458"/>
            <a:ext cx="7639665" cy="1200329"/>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nodes command shows details about the “master01” node:</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Roles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Acts as control-plane, master, and worker.</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Labels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Indicates attributes like architecture (amd64), OS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linux</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its roles.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Annotations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Includes information on capacity, volume, network configurations, and chassis ID.</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1208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0BBABDD-DFD0-CF80-7BC5-1FA33AD7F73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F785F39-CB06-3D2F-FF0E-4EFED2011FD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Scaling Deployment and Monitoring Pod Status</a:t>
            </a:r>
          </a:p>
        </p:txBody>
      </p:sp>
      <p:pic>
        <p:nvPicPr>
          <p:cNvPr id="3" name="Picture 2" descr="A screenshot of a computer&#10;&#10;Description automatically generated">
            <a:extLst>
              <a:ext uri="{FF2B5EF4-FFF2-40B4-BE49-F238E27FC236}">
                <a16:creationId xmlns:a16="http://schemas.microsoft.com/office/drawing/2014/main" id="{C4A83406-9202-5AA8-E7C5-D3719B3B0A5B}"/>
              </a:ext>
            </a:extLst>
          </p:cNvPr>
          <p:cNvPicPr>
            <a:picLocks noChangeAspect="1"/>
          </p:cNvPicPr>
          <p:nvPr/>
        </p:nvPicPr>
        <p:blipFill>
          <a:blip r:embed="rId3"/>
          <a:stretch>
            <a:fillRect/>
          </a:stretch>
        </p:blipFill>
        <p:spPr>
          <a:xfrm>
            <a:off x="1764583" y="682932"/>
            <a:ext cx="5614834" cy="2498383"/>
          </a:xfrm>
          <a:prstGeom prst="rect">
            <a:avLst/>
          </a:prstGeom>
        </p:spPr>
      </p:pic>
      <p:sp>
        <p:nvSpPr>
          <p:cNvPr id="6" name="TextBox 5">
            <a:extLst>
              <a:ext uri="{FF2B5EF4-FFF2-40B4-BE49-F238E27FC236}">
                <a16:creationId xmlns:a16="http://schemas.microsoft.com/office/drawing/2014/main" id="{9F990FDE-6332-3553-A82F-D193B2634DDE}"/>
              </a:ext>
            </a:extLst>
          </p:cNvPr>
          <p:cNvSpPr txBox="1"/>
          <p:nvPr/>
        </p:nvSpPr>
        <p:spPr>
          <a:xfrm>
            <a:off x="501445" y="3495368"/>
            <a:ext cx="8293071" cy="1384995"/>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 </a:t>
            </a:r>
            <a:r>
              <a:rPr lang="en-US" sz="1200" b="1" dirty="0">
                <a:latin typeface="Roboto" panose="02000000000000000000" pitchFamily="2" charset="0"/>
                <a:ea typeface="Roboto" panose="02000000000000000000" pitchFamily="2" charset="0"/>
                <a:cs typeface="Roboto" panose="02000000000000000000" pitchFamily="2" charset="0"/>
              </a:rPr>
              <a:t>vim long-load-</a:t>
            </a:r>
            <a:r>
              <a:rPr lang="en-US" sz="1200" b="1" dirty="0" err="1">
                <a:latin typeface="Roboto" panose="02000000000000000000" pitchFamily="2" charset="0"/>
                <a:ea typeface="Roboto" panose="02000000000000000000" pitchFamily="2" charset="0"/>
                <a:cs typeface="Roboto" panose="02000000000000000000" pitchFamily="2" charset="0"/>
              </a:rPr>
              <a:t>deploy.yaml</a:t>
            </a:r>
            <a:r>
              <a:rPr lang="en-US" sz="1200" dirty="0">
                <a:latin typeface="Roboto" panose="02000000000000000000" pitchFamily="2" charset="0"/>
                <a:ea typeface="Roboto" panose="02000000000000000000" pitchFamily="2" charset="0"/>
                <a:cs typeface="Roboto" panose="02000000000000000000" pitchFamily="2" charset="0"/>
              </a:rPr>
              <a:t>: Opens the deployment file for editing.</a:t>
            </a:r>
          </a:p>
          <a:p>
            <a:r>
              <a:rPr lang="en-US" sz="1200" dirty="0">
                <a:latin typeface="Roboto" panose="02000000000000000000" pitchFamily="2" charset="0"/>
                <a:ea typeface="Roboto" panose="02000000000000000000" pitchFamily="2" charset="0"/>
                <a:cs typeface="Roboto" panose="02000000000000000000" pitchFamily="2" charset="0"/>
              </a:rPr>
              <a:t>- </a:t>
            </a: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apply -f long-load-</a:t>
            </a:r>
            <a:r>
              <a:rPr lang="en-US" sz="1200" b="1" dirty="0" err="1">
                <a:latin typeface="Roboto" panose="02000000000000000000" pitchFamily="2" charset="0"/>
                <a:ea typeface="Roboto" panose="02000000000000000000" pitchFamily="2" charset="0"/>
                <a:cs typeface="Roboto" panose="02000000000000000000" pitchFamily="2" charset="0"/>
              </a:rPr>
              <a:t>deploy.yaml</a:t>
            </a:r>
            <a:r>
              <a:rPr lang="en-US" sz="1200" b="1" dirty="0">
                <a:latin typeface="Roboto" panose="02000000000000000000" pitchFamily="2" charset="0"/>
                <a:ea typeface="Roboto" panose="02000000000000000000" pitchFamily="2" charset="0"/>
                <a:cs typeface="Roboto" panose="02000000000000000000" pitchFamily="2" charset="0"/>
              </a:rPr>
              <a:t>: </a:t>
            </a:r>
            <a:r>
              <a:rPr lang="en-US" sz="1200" dirty="0">
                <a:latin typeface="Roboto" panose="02000000000000000000" pitchFamily="2" charset="0"/>
                <a:ea typeface="Roboto" panose="02000000000000000000" pitchFamily="2" charset="0"/>
                <a:cs typeface="Roboto" panose="02000000000000000000" pitchFamily="2" charset="0"/>
              </a:rPr>
              <a:t>Updates the deployment; confirms deployment change, with service and route remaining unchanged.</a:t>
            </a:r>
          </a:p>
          <a:p>
            <a:r>
              <a:rPr lang="en-US" sz="1200" dirty="0">
                <a:latin typeface="Roboto" panose="02000000000000000000" pitchFamily="2" charset="0"/>
                <a:ea typeface="Roboto" panose="02000000000000000000" pitchFamily="2" charset="0"/>
                <a:cs typeface="Roboto" panose="02000000000000000000" pitchFamily="2" charset="0"/>
              </a:rPr>
              <a:t>- </a:t>
            </a: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scale deploy/long-load --replicas 10</a:t>
            </a:r>
            <a:r>
              <a:rPr lang="en-US" sz="1200" dirty="0">
                <a:latin typeface="Roboto" panose="02000000000000000000" pitchFamily="2" charset="0"/>
                <a:ea typeface="Roboto" panose="02000000000000000000" pitchFamily="2" charset="0"/>
                <a:cs typeface="Roboto" panose="02000000000000000000" pitchFamily="2" charset="0"/>
              </a:rPr>
              <a:t>: Scales the deployment to 10 replicas; confirmed by "</a:t>
            </a:r>
            <a:r>
              <a:rPr lang="en-US" sz="1200" dirty="0" err="1">
                <a:latin typeface="Roboto" panose="02000000000000000000" pitchFamily="2" charset="0"/>
                <a:ea typeface="Roboto" panose="02000000000000000000" pitchFamily="2" charset="0"/>
                <a:cs typeface="Roboto" panose="02000000000000000000" pitchFamily="2" charset="0"/>
              </a:rPr>
              <a:t>deployment.apps</a:t>
            </a:r>
            <a:r>
              <a:rPr lang="en-US" sz="1200" dirty="0">
                <a:latin typeface="Roboto" panose="02000000000000000000" pitchFamily="2" charset="0"/>
                <a:ea typeface="Roboto" panose="02000000000000000000" pitchFamily="2" charset="0"/>
                <a:cs typeface="Roboto" panose="02000000000000000000" pitchFamily="2" charset="0"/>
              </a:rPr>
              <a:t>/long-load scaled."</a:t>
            </a:r>
          </a:p>
          <a:p>
            <a:r>
              <a:rPr lang="en-US" sz="1200" dirty="0">
                <a:latin typeface="Roboto" panose="02000000000000000000" pitchFamily="2" charset="0"/>
                <a:ea typeface="Roboto" panose="02000000000000000000" pitchFamily="2" charset="0"/>
                <a:cs typeface="Roboto" panose="02000000000000000000" pitchFamily="2" charset="0"/>
              </a:rPr>
              <a:t>- </a:t>
            </a: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get pods</a:t>
            </a:r>
            <a:r>
              <a:rPr lang="en-US" sz="1200" dirty="0">
                <a:latin typeface="Roboto" panose="02000000000000000000" pitchFamily="2" charset="0"/>
                <a:ea typeface="Roboto" panose="02000000000000000000" pitchFamily="2" charset="0"/>
                <a:cs typeface="Roboto" panose="02000000000000000000" pitchFamily="2" charset="0"/>
              </a:rPr>
              <a:t>: Shows pod status; several pods are "Pending" (0/1 READY), some are "Running" but not fully ready, and one pod has been running for 5m28s.</a:t>
            </a:r>
          </a:p>
        </p:txBody>
      </p:sp>
    </p:spTree>
    <p:extLst>
      <p:ext uri="{BB962C8B-B14F-4D97-AF65-F5344CB8AC3E}">
        <p14:creationId xmlns:p14="http://schemas.microsoft.com/office/powerpoint/2010/main" val="3997987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B5F8FB0-2059-D8CD-14E9-7C8BB9A8B0E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A2ED516-CA61-327C-0B1A-1026EC761AE2}"/>
              </a:ext>
            </a:extLst>
          </p:cNvPr>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Application Health Probes in Kubernetes</a:t>
            </a:r>
            <a:endParaRPr dirty="0"/>
          </a:p>
        </p:txBody>
      </p:sp>
      <p:sp>
        <p:nvSpPr>
          <p:cNvPr id="3" name="TextBox 2">
            <a:extLst>
              <a:ext uri="{FF2B5EF4-FFF2-40B4-BE49-F238E27FC236}">
                <a16:creationId xmlns:a16="http://schemas.microsoft.com/office/drawing/2014/main" id="{FAF11B25-23D6-F155-C828-4B273869CFA2}"/>
              </a:ext>
            </a:extLst>
          </p:cNvPr>
          <p:cNvSpPr txBox="1"/>
          <p:nvPr/>
        </p:nvSpPr>
        <p:spPr>
          <a:xfrm>
            <a:off x="480569" y="820571"/>
            <a:ext cx="7989438" cy="3046988"/>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Probes Overview</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Health probes help maintain cluster robustness by repeatedly checking application health. They enable:</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Crash mitigation: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Automatically restarting failing pods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Failover and load balancing: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Directing traffic to healthy pods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Monitoring: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Identifying when pods fail</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Scaling: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Recognizing when a replica is ready for requests</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Authoring Probe Endpoints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Developers should create efficient health probe endpoints that indicate application health. For example, an application might report healthy only if it connects to its database. Since the cluster frequently calls these endpoints, they should be quick and avoid complex operations.</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8148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FA28C60-6110-5D20-91C6-1CF8F573AF4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49E3C1F-4153-3AD3-744D-A5600B0C638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Deployment Configuration with Resources Requests and Probes</a:t>
            </a:r>
          </a:p>
        </p:txBody>
      </p:sp>
      <p:pic>
        <p:nvPicPr>
          <p:cNvPr id="3" name="Picture 2" descr="A screenshot of a computer program&#10;&#10;Description automatically generated">
            <a:extLst>
              <a:ext uri="{FF2B5EF4-FFF2-40B4-BE49-F238E27FC236}">
                <a16:creationId xmlns:a16="http://schemas.microsoft.com/office/drawing/2014/main" id="{AA2045AC-1BC3-4704-1C9C-933CF417A6FE}"/>
              </a:ext>
            </a:extLst>
          </p:cNvPr>
          <p:cNvPicPr>
            <a:picLocks noChangeAspect="1"/>
          </p:cNvPicPr>
          <p:nvPr/>
        </p:nvPicPr>
        <p:blipFill>
          <a:blip r:embed="rId3"/>
          <a:stretch>
            <a:fillRect/>
          </a:stretch>
        </p:blipFill>
        <p:spPr>
          <a:xfrm>
            <a:off x="4311264" y="752168"/>
            <a:ext cx="4428860" cy="3031001"/>
          </a:xfrm>
          <a:prstGeom prst="rect">
            <a:avLst/>
          </a:prstGeom>
        </p:spPr>
      </p:pic>
      <p:sp>
        <p:nvSpPr>
          <p:cNvPr id="5" name="TextBox 4">
            <a:extLst>
              <a:ext uri="{FF2B5EF4-FFF2-40B4-BE49-F238E27FC236}">
                <a16:creationId xmlns:a16="http://schemas.microsoft.com/office/drawing/2014/main" id="{70DAFEDC-2EA4-7B22-E161-C58A7461A170}"/>
              </a:ext>
            </a:extLst>
          </p:cNvPr>
          <p:cNvSpPr txBox="1"/>
          <p:nvPr/>
        </p:nvSpPr>
        <p:spPr>
          <a:xfrm>
            <a:off x="278780" y="833284"/>
            <a:ext cx="3898897" cy="3416320"/>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apiVersion</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&amp; kind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Defines a Deployment named “long-load” using apps/v1.</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metadata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 is “long-load” with label app: long-load.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spec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replicas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3 for high availability.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selector/template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Labels pods as app: long-load.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containers</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:Uses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registry.ocp4.example.com:8443/</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/long-load:v1.</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resources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Requests 1GB memory.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imagePullPolicy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Always pulls the latest image.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startupProbe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Allows 30 failures, checks every 3s at /health on port 3000.</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livenessProbe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Similar, with 3 failures allowed every 3s for ongoing health checks.</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45430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1D9657-6C04-DF18-1801-0452F330FE1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1694C6B-579D-77CD-8724-F42E297515D4}"/>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Analyzing </a:t>
            </a:r>
            <a:r>
              <a:rPr lang="en-US" dirty="0" err="1"/>
              <a:t>FailedScheduling</a:t>
            </a:r>
            <a:r>
              <a:rPr lang="en-US" dirty="0"/>
              <a:t> Due to Insufficient Memory</a:t>
            </a:r>
          </a:p>
        </p:txBody>
      </p:sp>
      <p:sp>
        <p:nvSpPr>
          <p:cNvPr id="5" name="TextBox 4">
            <a:extLst>
              <a:ext uri="{FF2B5EF4-FFF2-40B4-BE49-F238E27FC236}">
                <a16:creationId xmlns:a16="http://schemas.microsoft.com/office/drawing/2014/main" id="{19926581-A825-E75A-A475-ABC1BF96DBE4}"/>
              </a:ext>
            </a:extLst>
          </p:cNvPr>
          <p:cNvSpPr txBox="1"/>
          <p:nvPr/>
        </p:nvSpPr>
        <p:spPr>
          <a:xfrm>
            <a:off x="638568" y="3097709"/>
            <a:ext cx="7866863" cy="1754326"/>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events --field-selector reason="</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FailedScheduling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retrieves pod scheduling failures filtered by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FailedScheduling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reason.</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Event Details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LAST SEEN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Time since the failure (e.g., 93s, 100s).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TYPE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Warning, indicating an issue.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REASON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Pods failed scheduling.</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OBJECT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Affected pods (e.g., long-load-5cbbd65b57-2q2h4).</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MESSAGE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“0/1 nodes available: 1 Insufficient memory, no preemption victim” means the single node lacks memory, and no pods can be evicted to free up space.</a:t>
            </a:r>
          </a:p>
        </p:txBody>
      </p:sp>
      <p:pic>
        <p:nvPicPr>
          <p:cNvPr id="4" name="Picture 3" descr="A screen shot of a computer&#10;&#10;Description automatically generated">
            <a:extLst>
              <a:ext uri="{FF2B5EF4-FFF2-40B4-BE49-F238E27FC236}">
                <a16:creationId xmlns:a16="http://schemas.microsoft.com/office/drawing/2014/main" id="{E0A5993B-0740-CC4F-CF19-6CD56F03B854}"/>
              </a:ext>
            </a:extLst>
          </p:cNvPr>
          <p:cNvPicPr>
            <a:picLocks noChangeAspect="1"/>
          </p:cNvPicPr>
          <p:nvPr/>
        </p:nvPicPr>
        <p:blipFill>
          <a:blip r:embed="rId3"/>
          <a:stretch>
            <a:fillRect/>
          </a:stretch>
        </p:blipFill>
        <p:spPr>
          <a:xfrm>
            <a:off x="553065" y="686973"/>
            <a:ext cx="7772400" cy="2057900"/>
          </a:xfrm>
          <a:prstGeom prst="rect">
            <a:avLst/>
          </a:prstGeom>
        </p:spPr>
      </p:pic>
    </p:spTree>
    <p:extLst>
      <p:ext uri="{BB962C8B-B14F-4D97-AF65-F5344CB8AC3E}">
        <p14:creationId xmlns:p14="http://schemas.microsoft.com/office/powerpoint/2010/main" val="4230848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E8D4CC2-5079-24B7-B8FB-AC60C2539BD4}"/>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8564596-2508-CF57-A383-4559D1DF0D9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Describing Pod details</a:t>
            </a:r>
          </a:p>
        </p:txBody>
      </p:sp>
      <p:sp>
        <p:nvSpPr>
          <p:cNvPr id="5" name="TextBox 4">
            <a:extLst>
              <a:ext uri="{FF2B5EF4-FFF2-40B4-BE49-F238E27FC236}">
                <a16:creationId xmlns:a16="http://schemas.microsoft.com/office/drawing/2014/main" id="{7B7515A2-E682-E0FC-C59C-8639FEBE5841}"/>
              </a:ext>
            </a:extLst>
          </p:cNvPr>
          <p:cNvSpPr txBox="1"/>
          <p:nvPr/>
        </p:nvSpPr>
        <p:spPr>
          <a:xfrm>
            <a:off x="579282" y="2036755"/>
            <a:ext cx="7985435" cy="1754326"/>
          </a:xfrm>
          <a:prstGeom prst="rect">
            <a:avLst/>
          </a:prstGeom>
          <a:noFill/>
        </p:spPr>
        <p:txBody>
          <a:bodyPr wrap="square" rtlCol="0">
            <a:spAutoFit/>
          </a:bodyPr>
          <a:lstStyle/>
          <a:p>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pod/long-load-5cbbd65b57-2q2h4</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provides detailed information about the specified pod (long-load-5cbbd65b57-2q2h4).</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Output Information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long-load-5cbbd65b57-2q2h4: The full name of the pod.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Namespace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reliability-requests: Indicates that this pod belongs to the reliability-requests project/namespace.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Priority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0: This shows that the pod has a default priority level, meaning it will not preempt other pods with higher priority in case of resource contention.</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 Account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default: The pod is using the default service account, which is a Kubernetes account that the pod uses for accessing the Kubernetes API.</a:t>
            </a:r>
          </a:p>
        </p:txBody>
      </p:sp>
      <p:pic>
        <p:nvPicPr>
          <p:cNvPr id="3" name="Picture 2">
            <a:extLst>
              <a:ext uri="{FF2B5EF4-FFF2-40B4-BE49-F238E27FC236}">
                <a16:creationId xmlns:a16="http://schemas.microsoft.com/office/drawing/2014/main" id="{304FE230-5420-E715-5C8C-B582FA06E706}"/>
              </a:ext>
            </a:extLst>
          </p:cNvPr>
          <p:cNvPicPr>
            <a:picLocks noChangeAspect="1"/>
          </p:cNvPicPr>
          <p:nvPr/>
        </p:nvPicPr>
        <p:blipFill>
          <a:blip r:embed="rId3"/>
          <a:stretch>
            <a:fillRect/>
          </a:stretch>
        </p:blipFill>
        <p:spPr>
          <a:xfrm>
            <a:off x="501446" y="988908"/>
            <a:ext cx="7772400" cy="427055"/>
          </a:xfrm>
          <a:prstGeom prst="rect">
            <a:avLst/>
          </a:prstGeom>
        </p:spPr>
      </p:pic>
    </p:spTree>
    <p:extLst>
      <p:ext uri="{BB962C8B-B14F-4D97-AF65-F5344CB8AC3E}">
        <p14:creationId xmlns:p14="http://schemas.microsoft.com/office/powerpoint/2010/main" val="1258661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3A95920-1682-E7B8-B87B-6D90D1232DC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826BEA5-C943-B168-3C59-388692A823E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Describing Pod details</a:t>
            </a:r>
          </a:p>
        </p:txBody>
      </p:sp>
      <p:sp>
        <p:nvSpPr>
          <p:cNvPr id="5" name="TextBox 4">
            <a:extLst>
              <a:ext uri="{FF2B5EF4-FFF2-40B4-BE49-F238E27FC236}">
                <a16:creationId xmlns:a16="http://schemas.microsoft.com/office/drawing/2014/main" id="{196D2AD3-D7A9-4D49-5E94-15CC48F47182}"/>
              </a:ext>
            </a:extLst>
          </p:cNvPr>
          <p:cNvSpPr txBox="1"/>
          <p:nvPr/>
        </p:nvSpPr>
        <p:spPr>
          <a:xfrm>
            <a:off x="579282" y="2036755"/>
            <a:ext cx="7985435" cy="1569660"/>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Event Summary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Type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Warning - Indicates an issue with pod scheduling.</a:t>
            </a:r>
          </a:p>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Reason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FailedScheduling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Pod couldn’t be scheduled on a node.</a:t>
            </a:r>
          </a:p>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Age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2m50s - Happened about 2 minutes and 50 seconds ago.</a:t>
            </a:r>
          </a:p>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From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default-scheduler - Scheduler attempted to place the pod.</a:t>
            </a:r>
          </a:p>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Message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“0/1 nodes available: 1 Insufficient memory, no preemption victims” - The single node lacks memory, and no lower-priority pods could be evicted to free up resources.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86FC57C2-3904-CCA9-FC2F-4CB515FDDC9F}"/>
              </a:ext>
            </a:extLst>
          </p:cNvPr>
          <p:cNvPicPr>
            <a:picLocks noChangeAspect="1"/>
          </p:cNvPicPr>
          <p:nvPr/>
        </p:nvPicPr>
        <p:blipFill>
          <a:blip r:embed="rId3"/>
          <a:stretch>
            <a:fillRect/>
          </a:stretch>
        </p:blipFill>
        <p:spPr>
          <a:xfrm>
            <a:off x="486697" y="886013"/>
            <a:ext cx="7772400" cy="502820"/>
          </a:xfrm>
          <a:prstGeom prst="rect">
            <a:avLst/>
          </a:prstGeom>
        </p:spPr>
      </p:pic>
    </p:spTree>
    <p:extLst>
      <p:ext uri="{BB962C8B-B14F-4D97-AF65-F5344CB8AC3E}">
        <p14:creationId xmlns:p14="http://schemas.microsoft.com/office/powerpoint/2010/main" val="1616605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2D44411-FB9C-7184-847C-B68DEE1F075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4C88A55-5940-60B6-7B76-C7B9DB431A4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Reviewing Allocated Resources on the Node</a:t>
            </a:r>
          </a:p>
        </p:txBody>
      </p:sp>
      <p:pic>
        <p:nvPicPr>
          <p:cNvPr id="7" name="Picture 6" descr="A computer screen shot of a black screen&#10;&#10;Description automatically generated">
            <a:extLst>
              <a:ext uri="{FF2B5EF4-FFF2-40B4-BE49-F238E27FC236}">
                <a16:creationId xmlns:a16="http://schemas.microsoft.com/office/drawing/2014/main" id="{8DD5F8BD-FA02-12BD-7018-1728F1F06954}"/>
              </a:ext>
            </a:extLst>
          </p:cNvPr>
          <p:cNvPicPr>
            <a:picLocks noChangeAspect="1"/>
          </p:cNvPicPr>
          <p:nvPr/>
        </p:nvPicPr>
        <p:blipFill>
          <a:blip r:embed="rId3"/>
          <a:stretch>
            <a:fillRect/>
          </a:stretch>
        </p:blipFill>
        <p:spPr>
          <a:xfrm>
            <a:off x="804607" y="793750"/>
            <a:ext cx="6502400" cy="1778000"/>
          </a:xfrm>
          <a:prstGeom prst="rect">
            <a:avLst/>
          </a:prstGeom>
        </p:spPr>
      </p:pic>
      <p:sp>
        <p:nvSpPr>
          <p:cNvPr id="8" name="TextBox 7">
            <a:extLst>
              <a:ext uri="{FF2B5EF4-FFF2-40B4-BE49-F238E27FC236}">
                <a16:creationId xmlns:a16="http://schemas.microsoft.com/office/drawing/2014/main" id="{BA90EC00-1902-E8F9-3FCF-61C3F0EEDAAC}"/>
              </a:ext>
            </a:extLst>
          </p:cNvPr>
          <p:cNvSpPr txBox="1"/>
          <p:nvPr/>
        </p:nvSpPr>
        <p:spPr>
          <a:xfrm>
            <a:off x="545690" y="2875935"/>
            <a:ext cx="7772400" cy="1754326"/>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nodes | grep -A 10 "Allocated resources”: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retrieves and shows the next 10 lines of allocated resource details for the node.</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Memory is highly utilized (94%), causing pod scheduling issues. Solutions include: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Reducing memory requests of existing pods.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Adding more nodes to distribute load.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Optimizing application resource usage to free memory.</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552581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4C24CC4-58CA-91E1-5544-E1014DC8F31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2F0DD36-1D0C-F3EC-DAD5-7CAEF5162106}"/>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Adjusting Resource Requests and Redeploying pods</a:t>
            </a:r>
          </a:p>
        </p:txBody>
      </p:sp>
      <p:pic>
        <p:nvPicPr>
          <p:cNvPr id="3" name="Picture 2" descr="A screenshot of a computer&#10;&#10;Description automatically generated">
            <a:extLst>
              <a:ext uri="{FF2B5EF4-FFF2-40B4-BE49-F238E27FC236}">
                <a16:creationId xmlns:a16="http://schemas.microsoft.com/office/drawing/2014/main" id="{1FDB7C99-8242-1B1E-623A-753186DB804E}"/>
              </a:ext>
            </a:extLst>
          </p:cNvPr>
          <p:cNvPicPr>
            <a:picLocks noChangeAspect="1"/>
          </p:cNvPicPr>
          <p:nvPr/>
        </p:nvPicPr>
        <p:blipFill>
          <a:blip r:embed="rId3"/>
          <a:stretch>
            <a:fillRect/>
          </a:stretch>
        </p:blipFill>
        <p:spPr>
          <a:xfrm>
            <a:off x="3543522" y="807884"/>
            <a:ext cx="5321698" cy="3174181"/>
          </a:xfrm>
          <a:prstGeom prst="rect">
            <a:avLst/>
          </a:prstGeom>
        </p:spPr>
      </p:pic>
      <p:sp>
        <p:nvSpPr>
          <p:cNvPr id="5" name="TextBox 4">
            <a:extLst>
              <a:ext uri="{FF2B5EF4-FFF2-40B4-BE49-F238E27FC236}">
                <a16:creationId xmlns:a16="http://schemas.microsoft.com/office/drawing/2014/main" id="{BE93A37A-760A-BCA5-FFDA-F6238CF51F61}"/>
              </a:ext>
            </a:extLst>
          </p:cNvPr>
          <p:cNvSpPr txBox="1"/>
          <p:nvPr/>
        </p:nvSpPr>
        <p:spPr>
          <a:xfrm>
            <a:off x="411250" y="921775"/>
            <a:ext cx="2980879" cy="3970318"/>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resources deploy/long-load --requests memory=250M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Updates the long-load deployment to reduce memory requests to 250 MiB, making it easier to schedule pods on available nodes.</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pod -l app=long-load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Deletes all existing long-load pods, allowing Kubernetes to recreate them with the updated resource settings.</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Shows the current state of pods. </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Reducing the memory request to 250 MiB allowed more pods to be scheduled successfully, resolving previous “Insufficient memory” issues.</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22034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2F07786-C669-FB06-6E1E-567DEF69439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C20F489-CCCD-DA9D-1985-B49CF6189DC4}"/>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Updated Node Resource Allocation</a:t>
            </a:r>
          </a:p>
        </p:txBody>
      </p:sp>
      <p:sp>
        <p:nvSpPr>
          <p:cNvPr id="6" name="TextBox 5">
            <a:extLst>
              <a:ext uri="{FF2B5EF4-FFF2-40B4-BE49-F238E27FC236}">
                <a16:creationId xmlns:a16="http://schemas.microsoft.com/office/drawing/2014/main" id="{FEAD15ED-3369-A05E-D6C5-09EEBC24D809}"/>
              </a:ext>
            </a:extLst>
          </p:cNvPr>
          <p:cNvSpPr txBox="1"/>
          <p:nvPr/>
        </p:nvSpPr>
        <p:spPr>
          <a:xfrm>
            <a:off x="411250" y="2975562"/>
            <a:ext cx="8240131" cy="1384995"/>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nodes | grep -A 10 "Allocated resources"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shows the current resource allocation.</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Although reducing the pod memory requests allowed more pods to start, the node’s memory is now nearly fully utilized (99%), indicating potential risk of resource exhaustion. Adding more nodes or further optimizing memory usage might be needed.</a:t>
            </a:r>
          </a:p>
        </p:txBody>
      </p:sp>
      <p:pic>
        <p:nvPicPr>
          <p:cNvPr id="4" name="Picture 3" descr="A computer screen shot of a black screen&#10;&#10;Description automatically generated">
            <a:extLst>
              <a:ext uri="{FF2B5EF4-FFF2-40B4-BE49-F238E27FC236}">
                <a16:creationId xmlns:a16="http://schemas.microsoft.com/office/drawing/2014/main" id="{A99BFB68-E545-28FE-5363-1E40F2AB5C92}"/>
              </a:ext>
            </a:extLst>
          </p:cNvPr>
          <p:cNvPicPr>
            <a:picLocks noChangeAspect="1"/>
          </p:cNvPicPr>
          <p:nvPr/>
        </p:nvPicPr>
        <p:blipFill>
          <a:blip r:embed="rId3"/>
          <a:stretch>
            <a:fillRect/>
          </a:stretch>
        </p:blipFill>
        <p:spPr>
          <a:xfrm>
            <a:off x="977695" y="781050"/>
            <a:ext cx="6819900" cy="1790700"/>
          </a:xfrm>
          <a:prstGeom prst="rect">
            <a:avLst/>
          </a:prstGeom>
        </p:spPr>
      </p:pic>
    </p:spTree>
    <p:extLst>
      <p:ext uri="{BB962C8B-B14F-4D97-AF65-F5344CB8AC3E}">
        <p14:creationId xmlns:p14="http://schemas.microsoft.com/office/powerpoint/2010/main" val="388774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BF32945-9417-72F1-7D79-61C922B22C7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3AA667E-8A72-9B85-8425-32B618F0B38C}"/>
              </a:ext>
            </a:extLst>
          </p:cNvPr>
          <p:cNvSpPr txBox="1">
            <a:spLocks noGrp="1"/>
          </p:cNvSpPr>
          <p:nvPr>
            <p:ph type="title"/>
          </p:nvPr>
        </p:nvSpPr>
        <p:spPr>
          <a:xfrm>
            <a:off x="436970" y="236525"/>
            <a:ext cx="8428250" cy="694060"/>
          </a:xfrm>
          <a:prstGeom prst="rect">
            <a:avLst/>
          </a:prstGeom>
        </p:spPr>
        <p:txBody>
          <a:bodyPr spcFirstLastPara="1" wrap="square" lIns="91425" tIns="91425" rIns="91425" bIns="91425" anchor="t" anchorCtr="0">
            <a:noAutofit/>
          </a:bodyPr>
          <a:lstStyle/>
          <a:p>
            <a:pPr algn="l"/>
            <a:r>
              <a:rPr lang="en-US" dirty="0"/>
              <a:t>Editing Deployment Configuration</a:t>
            </a:r>
          </a:p>
        </p:txBody>
      </p:sp>
      <p:sp>
        <p:nvSpPr>
          <p:cNvPr id="6" name="TextBox 5">
            <a:extLst>
              <a:ext uri="{FF2B5EF4-FFF2-40B4-BE49-F238E27FC236}">
                <a16:creationId xmlns:a16="http://schemas.microsoft.com/office/drawing/2014/main" id="{7AC513BD-D151-0398-E305-10F78ADBAC8F}"/>
              </a:ext>
            </a:extLst>
          </p:cNvPr>
          <p:cNvSpPr txBox="1"/>
          <p:nvPr/>
        </p:nvSpPr>
        <p:spPr>
          <a:xfrm>
            <a:off x="502060" y="2066641"/>
            <a:ext cx="7755396" cy="1569660"/>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project reliability-limits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Switches to the reliability-limits project in OpenShift, confirming that the user is now working within this project.</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vim ~/DO180/labs/reliability-limits/</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leakapp.yml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leakapp.yml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in the vim editor, allowing for edits to the deployment configuration related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process sets the stage for modifying or deploying resources within the reliability-limits project.</a:t>
            </a:r>
          </a:p>
        </p:txBody>
      </p:sp>
      <p:pic>
        <p:nvPicPr>
          <p:cNvPr id="4" name="Picture 3">
            <a:extLst>
              <a:ext uri="{FF2B5EF4-FFF2-40B4-BE49-F238E27FC236}">
                <a16:creationId xmlns:a16="http://schemas.microsoft.com/office/drawing/2014/main" id="{70FB2D65-DE25-E4D8-CD07-23A55297CD5E}"/>
              </a:ext>
            </a:extLst>
          </p:cNvPr>
          <p:cNvPicPr>
            <a:picLocks noChangeAspect="1"/>
          </p:cNvPicPr>
          <p:nvPr/>
        </p:nvPicPr>
        <p:blipFill>
          <a:blip r:embed="rId3"/>
          <a:stretch>
            <a:fillRect/>
          </a:stretch>
        </p:blipFill>
        <p:spPr>
          <a:xfrm>
            <a:off x="502060" y="1051437"/>
            <a:ext cx="7772400" cy="467011"/>
          </a:xfrm>
          <a:prstGeom prst="rect">
            <a:avLst/>
          </a:prstGeom>
        </p:spPr>
      </p:pic>
    </p:spTree>
    <p:extLst>
      <p:ext uri="{BB962C8B-B14F-4D97-AF65-F5344CB8AC3E}">
        <p14:creationId xmlns:p14="http://schemas.microsoft.com/office/powerpoint/2010/main" val="3696740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386D55B-AB1B-9FA1-9559-0125B5C555F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44DED85-1DF1-4C34-9E6A-7B78A9154131}"/>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Deployment Configuration for </a:t>
            </a:r>
            <a:r>
              <a:rPr lang="en-US" dirty="0" err="1"/>
              <a:t>leakapp</a:t>
            </a:r>
            <a:r>
              <a:rPr lang="en-US" dirty="0"/>
              <a:t> with Resource limits</a:t>
            </a:r>
          </a:p>
        </p:txBody>
      </p:sp>
      <p:pic>
        <p:nvPicPr>
          <p:cNvPr id="3" name="Picture 2" descr="A computer screen shot of a black screen&#10;&#10;Description automatically generated">
            <a:extLst>
              <a:ext uri="{FF2B5EF4-FFF2-40B4-BE49-F238E27FC236}">
                <a16:creationId xmlns:a16="http://schemas.microsoft.com/office/drawing/2014/main" id="{2ABEFF31-2B04-5528-3A56-5E7D4D0302EC}"/>
              </a:ext>
            </a:extLst>
          </p:cNvPr>
          <p:cNvPicPr>
            <a:picLocks noChangeAspect="1"/>
          </p:cNvPicPr>
          <p:nvPr/>
        </p:nvPicPr>
        <p:blipFill>
          <a:blip r:embed="rId3"/>
          <a:stretch>
            <a:fillRect/>
          </a:stretch>
        </p:blipFill>
        <p:spPr>
          <a:xfrm>
            <a:off x="3573623" y="803789"/>
            <a:ext cx="5231164" cy="3302694"/>
          </a:xfrm>
          <a:prstGeom prst="rect">
            <a:avLst/>
          </a:prstGeom>
        </p:spPr>
      </p:pic>
      <p:sp>
        <p:nvSpPr>
          <p:cNvPr id="7" name="TextBox 6">
            <a:extLst>
              <a:ext uri="{FF2B5EF4-FFF2-40B4-BE49-F238E27FC236}">
                <a16:creationId xmlns:a16="http://schemas.microsoft.com/office/drawing/2014/main" id="{B595868B-0A23-00A8-463A-1EEC816B6C8C}"/>
              </a:ext>
            </a:extLst>
          </p:cNvPr>
          <p:cNvSpPr txBox="1"/>
          <p:nvPr/>
        </p:nvSpPr>
        <p:spPr>
          <a:xfrm>
            <a:off x="278780" y="877529"/>
            <a:ext cx="3067664" cy="2677656"/>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Deployment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single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using the python-39 image.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Script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Python loop that continuously appends 1MB data to a list every second, simulating a memory leak.</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Resources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requests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20Mi - Reserves 20 MiB of memory.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limits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35Mi - Caps memory usage at 35 MiB.</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setup tests how Kubernetes handles the pod as it approaches its memory limit.</a:t>
            </a:r>
          </a:p>
        </p:txBody>
      </p:sp>
    </p:spTree>
    <p:extLst>
      <p:ext uri="{BB962C8B-B14F-4D97-AF65-F5344CB8AC3E}">
        <p14:creationId xmlns:p14="http://schemas.microsoft.com/office/powerpoint/2010/main" val="3584864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F5F3ADA-FFA2-ADEC-5E93-1D304EC537B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C29FA3F-C2BE-9B5F-3772-1858249DF401}"/>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Deploying and Monitoring </a:t>
            </a:r>
            <a:r>
              <a:rPr lang="en-US" dirty="0" err="1"/>
              <a:t>Leakapp</a:t>
            </a:r>
            <a:r>
              <a:rPr lang="en-US" dirty="0"/>
              <a:t> Pod Status</a:t>
            </a:r>
          </a:p>
        </p:txBody>
      </p:sp>
      <p:sp>
        <p:nvSpPr>
          <p:cNvPr id="6" name="TextBox 5">
            <a:extLst>
              <a:ext uri="{FF2B5EF4-FFF2-40B4-BE49-F238E27FC236}">
                <a16:creationId xmlns:a16="http://schemas.microsoft.com/office/drawing/2014/main" id="{6251FFA5-E7FA-AE66-7C19-E25961BEA41F}"/>
              </a:ext>
            </a:extLst>
          </p:cNvPr>
          <p:cNvSpPr txBox="1"/>
          <p:nvPr/>
        </p:nvSpPr>
        <p:spPr>
          <a:xfrm>
            <a:off x="543913" y="2967984"/>
            <a:ext cx="8188644" cy="2123658"/>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apply -f ~/DO180/labs/reliability-limits/</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leakapp.yml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 as per the configuration file. </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Initially shows the pod leakapp-5466f74556-6x8jz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ContainerCreating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state, indicating the container is starting up. After some time, the pod transitions to Running with 1/1 readiness, meaning it’s fully operational.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RESTARTS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column shows 1, indicating the pod restarted once, likely due to hitting its memory limit.</a:t>
            </a:r>
          </a:p>
          <a:p>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started correctly but experienced a restart, validating that Kubernetes enforced the defined memory limits.</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computer screen with white text&#10;&#10;Description automatically generated">
            <a:extLst>
              <a:ext uri="{FF2B5EF4-FFF2-40B4-BE49-F238E27FC236}">
                <a16:creationId xmlns:a16="http://schemas.microsoft.com/office/drawing/2014/main" id="{D07E6EBD-2A52-AEB7-14F7-B4B02E1C7AC6}"/>
              </a:ext>
            </a:extLst>
          </p:cNvPr>
          <p:cNvPicPr>
            <a:picLocks noChangeAspect="1"/>
          </p:cNvPicPr>
          <p:nvPr/>
        </p:nvPicPr>
        <p:blipFill>
          <a:blip r:embed="rId3"/>
          <a:stretch>
            <a:fillRect/>
          </a:stretch>
        </p:blipFill>
        <p:spPr>
          <a:xfrm>
            <a:off x="543913" y="790112"/>
            <a:ext cx="7772400" cy="1781638"/>
          </a:xfrm>
          <a:prstGeom prst="rect">
            <a:avLst/>
          </a:prstGeom>
        </p:spPr>
      </p:pic>
    </p:spTree>
    <p:extLst>
      <p:ext uri="{BB962C8B-B14F-4D97-AF65-F5344CB8AC3E}">
        <p14:creationId xmlns:p14="http://schemas.microsoft.com/office/powerpoint/2010/main" val="247539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E78C398-A57D-B73E-B004-CC4E8EF10F7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41C0ECE-1316-75E1-F16A-5360035F1A3B}"/>
              </a:ext>
            </a:extLst>
          </p:cNvPr>
          <p:cNvSpPr txBox="1">
            <a:spLocks noGrp="1"/>
          </p:cNvSpPr>
          <p:nvPr>
            <p:ph type="title"/>
          </p:nvPr>
        </p:nvSpPr>
        <p:spPr>
          <a:xfrm>
            <a:off x="411250" y="236525"/>
            <a:ext cx="8340864" cy="714452"/>
          </a:xfrm>
          <a:prstGeom prst="rect">
            <a:avLst/>
          </a:prstGeom>
        </p:spPr>
        <p:txBody>
          <a:bodyPr spcFirstLastPara="1" wrap="square" lIns="91425" tIns="91425" rIns="91425" bIns="91425" anchor="t" anchorCtr="0">
            <a:noAutofit/>
          </a:bodyPr>
          <a:lstStyle/>
          <a:p>
            <a:pPr algn="l"/>
            <a:r>
              <a:rPr lang="en-US" dirty="0"/>
              <a:t>Probe Types</a:t>
            </a:r>
          </a:p>
        </p:txBody>
      </p:sp>
      <p:sp>
        <p:nvSpPr>
          <p:cNvPr id="3" name="TextBox 2">
            <a:extLst>
              <a:ext uri="{FF2B5EF4-FFF2-40B4-BE49-F238E27FC236}">
                <a16:creationId xmlns:a16="http://schemas.microsoft.com/office/drawing/2014/main" id="{298BA0E7-4AB4-9923-2310-A4ADAA2EA53B}"/>
              </a:ext>
            </a:extLst>
          </p:cNvPr>
          <p:cNvSpPr txBox="1"/>
          <p:nvPr/>
        </p:nvSpPr>
        <p:spPr>
          <a:xfrm>
            <a:off x="411250" y="950977"/>
            <a:ext cx="8340864" cy="2862322"/>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provides three probe types: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1.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Readiness Probes: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Checks if the application is ready to handle requests. If it fails, the pod is excluded from traffic until it recovers.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2.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Liveness Probes: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Monitors the application’s health throughout its lifecycle. If it fails repeatedly, Kubernetes restarts the pod.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3.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Startup Probes: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Used for applications with long startup times, ensuring they start fully before liveness probes begin.</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Types of Probe Tests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HTTP GET: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Sends a request to an endpoint; success is indicated by response codes 200-399.</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Container command: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Runs a command in the container; a status code of 0 indicates success.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TCP socket: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Attempts to open a socket; success is determined by connection establishment.</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84513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D35FA5-90E7-8A57-45E7-0FD11A66856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6991E37-9A0A-86C1-AE7C-C3B06E3FD387}"/>
              </a:ext>
            </a:extLst>
          </p:cNvPr>
          <p:cNvSpPr txBox="1">
            <a:spLocks noGrp="1"/>
          </p:cNvSpPr>
          <p:nvPr>
            <p:ph type="title"/>
          </p:nvPr>
        </p:nvSpPr>
        <p:spPr>
          <a:xfrm>
            <a:off x="411250" y="236524"/>
            <a:ext cx="8433345" cy="799257"/>
          </a:xfrm>
          <a:prstGeom prst="rect">
            <a:avLst/>
          </a:prstGeom>
        </p:spPr>
        <p:txBody>
          <a:bodyPr spcFirstLastPara="1" wrap="square" lIns="91425" tIns="91425" rIns="91425" bIns="91425" anchor="t" anchorCtr="0">
            <a:noAutofit/>
          </a:bodyPr>
          <a:lstStyle/>
          <a:p>
            <a:pPr algn="l"/>
            <a:r>
              <a:rPr lang="en-US" dirty="0"/>
              <a:t>Analyzing Pod termination Details</a:t>
            </a:r>
          </a:p>
        </p:txBody>
      </p:sp>
      <p:sp>
        <p:nvSpPr>
          <p:cNvPr id="6" name="TextBox 5">
            <a:extLst>
              <a:ext uri="{FF2B5EF4-FFF2-40B4-BE49-F238E27FC236}">
                <a16:creationId xmlns:a16="http://schemas.microsoft.com/office/drawing/2014/main" id="{EAA0F46F-F9D2-6D9B-D6BD-301F47A41CE2}"/>
              </a:ext>
            </a:extLst>
          </p:cNvPr>
          <p:cNvSpPr txBox="1"/>
          <p:nvPr/>
        </p:nvSpPr>
        <p:spPr>
          <a:xfrm>
            <a:off x="474897" y="2571750"/>
            <a:ext cx="8194206" cy="1938992"/>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leakapp-5466f74556-6x8jz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status.containerStatuses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lastState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retrieves the last state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in JSON format for detailed inspection.</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Output Details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exitCode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137</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Exit code 137 signifies the container was killed due to exceeding its memory limit.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“reason”: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OOMKilled</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Confirms the termination was caused by an “Out of Memory” (OOM) condition.</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pod was terminated due to memory overconsumption, validating that Kubernetes enforced the memory: 35Mi limit set in the deployment configuration.</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computer screen with numbers and letters&#10;&#10;Description automatically generated">
            <a:extLst>
              <a:ext uri="{FF2B5EF4-FFF2-40B4-BE49-F238E27FC236}">
                <a16:creationId xmlns:a16="http://schemas.microsoft.com/office/drawing/2014/main" id="{18996042-246B-CD52-F4D9-E23945E21B26}"/>
              </a:ext>
            </a:extLst>
          </p:cNvPr>
          <p:cNvPicPr>
            <a:picLocks noChangeAspect="1"/>
          </p:cNvPicPr>
          <p:nvPr/>
        </p:nvPicPr>
        <p:blipFill>
          <a:blip r:embed="rId3"/>
          <a:stretch>
            <a:fillRect/>
          </a:stretch>
        </p:blipFill>
        <p:spPr>
          <a:xfrm>
            <a:off x="530819" y="841471"/>
            <a:ext cx="7772400" cy="1647350"/>
          </a:xfrm>
          <a:prstGeom prst="rect">
            <a:avLst/>
          </a:prstGeom>
        </p:spPr>
      </p:pic>
    </p:spTree>
    <p:extLst>
      <p:ext uri="{BB962C8B-B14F-4D97-AF65-F5344CB8AC3E}">
        <p14:creationId xmlns:p14="http://schemas.microsoft.com/office/powerpoint/2010/main" val="1897829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2FE708B-5B31-839D-2310-FFB67826E27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06E4C33-32D0-6F3F-8B51-F11F1D6D0734}"/>
              </a:ext>
            </a:extLst>
          </p:cNvPr>
          <p:cNvSpPr txBox="1">
            <a:spLocks noGrp="1"/>
          </p:cNvSpPr>
          <p:nvPr>
            <p:ph type="title"/>
          </p:nvPr>
        </p:nvSpPr>
        <p:spPr>
          <a:xfrm>
            <a:off x="411250" y="236524"/>
            <a:ext cx="8433345" cy="799257"/>
          </a:xfrm>
          <a:prstGeom prst="rect">
            <a:avLst/>
          </a:prstGeom>
        </p:spPr>
        <p:txBody>
          <a:bodyPr spcFirstLastPara="1" wrap="square" lIns="91425" tIns="91425" rIns="91425" bIns="91425" anchor="t" anchorCtr="0">
            <a:noAutofit/>
          </a:bodyPr>
          <a:lstStyle/>
          <a:p>
            <a:pPr algn="l"/>
            <a:r>
              <a:rPr lang="en-US" dirty="0"/>
              <a:t>Observing Pod details</a:t>
            </a:r>
          </a:p>
        </p:txBody>
      </p:sp>
      <p:sp>
        <p:nvSpPr>
          <p:cNvPr id="6" name="TextBox 5">
            <a:extLst>
              <a:ext uri="{FF2B5EF4-FFF2-40B4-BE49-F238E27FC236}">
                <a16:creationId xmlns:a16="http://schemas.microsoft.com/office/drawing/2014/main" id="{B3688735-8820-2892-63FC-4126527325A9}"/>
              </a:ext>
            </a:extLst>
          </p:cNvPr>
          <p:cNvSpPr txBox="1"/>
          <p:nvPr/>
        </p:nvSpPr>
        <p:spPr>
          <a:xfrm>
            <a:off x="411250" y="1976731"/>
            <a:ext cx="8194206" cy="2677656"/>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Command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displays the current state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Status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STATUS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CrashLoopBackOff</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indicates the pod is repeatedly crashing and restarting.</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RESTARTS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3 - The pod has restarted three times.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AGE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3m50s - The pod has been running for nearly 4 minutes.</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CrashLoopBackOff</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status shows that the pod keeps exceeding its memory limit and is being terminated repeatedly, suggesting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persistently breaching its defined memory cap of 35Mi. Adjusting the memory limit or fixing the memory leak in the application is necessary to resolve this.</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6B73065E-3506-0D8A-F5C7-F814A7224E01}"/>
              </a:ext>
            </a:extLst>
          </p:cNvPr>
          <p:cNvPicPr>
            <a:picLocks noChangeAspect="1"/>
          </p:cNvPicPr>
          <p:nvPr/>
        </p:nvPicPr>
        <p:blipFill>
          <a:blip r:embed="rId3"/>
          <a:stretch>
            <a:fillRect/>
          </a:stretch>
        </p:blipFill>
        <p:spPr>
          <a:xfrm>
            <a:off x="468261" y="972165"/>
            <a:ext cx="7772400" cy="564661"/>
          </a:xfrm>
          <a:prstGeom prst="rect">
            <a:avLst/>
          </a:prstGeom>
        </p:spPr>
      </p:pic>
    </p:spTree>
    <p:extLst>
      <p:ext uri="{BB962C8B-B14F-4D97-AF65-F5344CB8AC3E}">
        <p14:creationId xmlns:p14="http://schemas.microsoft.com/office/powerpoint/2010/main" val="3247687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BF4B1EE-8A6B-55FB-8DE6-D6EB4598274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B3D61F8-4FF7-BA70-9C5E-CD49BFBDC179}"/>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Increasing Memory Limits for </a:t>
            </a:r>
            <a:r>
              <a:rPr lang="en-US" dirty="0" err="1"/>
              <a:t>Leakapp</a:t>
            </a:r>
            <a:r>
              <a:rPr lang="en-US" dirty="0"/>
              <a:t> Pod</a:t>
            </a:r>
          </a:p>
        </p:txBody>
      </p:sp>
      <p:sp>
        <p:nvSpPr>
          <p:cNvPr id="6" name="TextBox 5">
            <a:extLst>
              <a:ext uri="{FF2B5EF4-FFF2-40B4-BE49-F238E27FC236}">
                <a16:creationId xmlns:a16="http://schemas.microsoft.com/office/drawing/2014/main" id="{EF5526E6-FFA7-47E9-D76E-F97699E4191F}"/>
              </a:ext>
            </a:extLst>
          </p:cNvPr>
          <p:cNvSpPr txBox="1"/>
          <p:nvPr/>
        </p:nvSpPr>
        <p:spPr>
          <a:xfrm>
            <a:off x="474897" y="2571750"/>
            <a:ext cx="8194206" cy="1938992"/>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resources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--limits memory=600Mi: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increased the memory limit to 600 MiB, updating the resource requirements for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shows the pod leakapp-9557f8d9d-nh6jv in a Running state with 0 restarts, indicating stability.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After 2 Minutes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sleep 2m</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pod remains Running without restarts, suggesting that the increased memory limit is sufficient for the application’s needs.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By raising the memory limit to 600 MiB,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stopped encountering OOM (Out of Memory) issues, confirming that the new limit accommodates its resource demands.</a:t>
            </a:r>
          </a:p>
        </p:txBody>
      </p:sp>
      <p:pic>
        <p:nvPicPr>
          <p:cNvPr id="3" name="Picture 2" descr="A screen shot of a computer&#10;&#10;Description automatically generated">
            <a:extLst>
              <a:ext uri="{FF2B5EF4-FFF2-40B4-BE49-F238E27FC236}">
                <a16:creationId xmlns:a16="http://schemas.microsoft.com/office/drawing/2014/main" id="{5D771493-BDCF-A86F-A672-33D7BB55DD27}"/>
              </a:ext>
            </a:extLst>
          </p:cNvPr>
          <p:cNvPicPr>
            <a:picLocks noChangeAspect="1"/>
          </p:cNvPicPr>
          <p:nvPr/>
        </p:nvPicPr>
        <p:blipFill>
          <a:blip r:embed="rId3"/>
          <a:stretch>
            <a:fillRect/>
          </a:stretch>
        </p:blipFill>
        <p:spPr>
          <a:xfrm>
            <a:off x="614586" y="770808"/>
            <a:ext cx="7772400" cy="1521203"/>
          </a:xfrm>
          <a:prstGeom prst="rect">
            <a:avLst/>
          </a:prstGeom>
        </p:spPr>
      </p:pic>
    </p:spTree>
    <p:extLst>
      <p:ext uri="{BB962C8B-B14F-4D97-AF65-F5344CB8AC3E}">
        <p14:creationId xmlns:p14="http://schemas.microsoft.com/office/powerpoint/2010/main" val="2366102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396DBE0-15D8-51A4-F885-23A756EB2F4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FC807C8-8B4C-6D28-A120-8AFCB37F0B7B}"/>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Monitoring Resource usage of </a:t>
            </a:r>
            <a:r>
              <a:rPr lang="en-US" dirty="0" err="1"/>
              <a:t>leakapp</a:t>
            </a:r>
            <a:r>
              <a:rPr lang="en-US" dirty="0"/>
              <a:t> Pod</a:t>
            </a:r>
          </a:p>
        </p:txBody>
      </p:sp>
      <p:sp>
        <p:nvSpPr>
          <p:cNvPr id="6" name="TextBox 5">
            <a:extLst>
              <a:ext uri="{FF2B5EF4-FFF2-40B4-BE49-F238E27FC236}">
                <a16:creationId xmlns:a16="http://schemas.microsoft.com/office/drawing/2014/main" id="{EC7D6EFF-137B-F6CD-7AE0-D3F9E053A5FB}"/>
              </a:ext>
            </a:extLst>
          </p:cNvPr>
          <p:cNvSpPr txBox="1"/>
          <p:nvPr/>
        </p:nvSpPr>
        <p:spPr>
          <a:xfrm>
            <a:off x="411250" y="1810236"/>
            <a:ext cx="8560325" cy="1200329"/>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adm</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top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displays current resource usage for pods.</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leakapp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pod’s memory consumption is well below the updated 600 MiB limit, indicating the current configuration is stable and adequately meets the application’s memory requirements.</a:t>
            </a:r>
          </a:p>
        </p:txBody>
      </p:sp>
      <p:pic>
        <p:nvPicPr>
          <p:cNvPr id="4" name="Picture 3">
            <a:extLst>
              <a:ext uri="{FF2B5EF4-FFF2-40B4-BE49-F238E27FC236}">
                <a16:creationId xmlns:a16="http://schemas.microsoft.com/office/drawing/2014/main" id="{E5AB3B07-3241-5614-EAF1-4CF6DBB13FEC}"/>
              </a:ext>
            </a:extLst>
          </p:cNvPr>
          <p:cNvPicPr>
            <a:picLocks noChangeAspect="1"/>
          </p:cNvPicPr>
          <p:nvPr/>
        </p:nvPicPr>
        <p:blipFill>
          <a:blip r:embed="rId3"/>
          <a:stretch>
            <a:fillRect/>
          </a:stretch>
        </p:blipFill>
        <p:spPr>
          <a:xfrm>
            <a:off x="614586" y="1084881"/>
            <a:ext cx="7772400" cy="431185"/>
          </a:xfrm>
          <a:prstGeom prst="rect">
            <a:avLst/>
          </a:prstGeom>
        </p:spPr>
      </p:pic>
    </p:spTree>
    <p:extLst>
      <p:ext uri="{BB962C8B-B14F-4D97-AF65-F5344CB8AC3E}">
        <p14:creationId xmlns:p14="http://schemas.microsoft.com/office/powerpoint/2010/main" val="281040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FCF0A5F-29FC-95E6-043F-B8A6A3F8801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664561E-D4BA-C279-A96E-2D645A0D360D}"/>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Monitoring Gradual memory Increase in </a:t>
            </a:r>
            <a:r>
              <a:rPr lang="en-US" dirty="0" err="1"/>
              <a:t>leakapp</a:t>
            </a:r>
            <a:r>
              <a:rPr lang="en-US" dirty="0"/>
              <a:t> Pod</a:t>
            </a:r>
          </a:p>
        </p:txBody>
      </p:sp>
      <p:pic>
        <p:nvPicPr>
          <p:cNvPr id="3" name="Picture 2" descr="A computer screen shot of a computer program&#10;&#10;Description automatically generated">
            <a:extLst>
              <a:ext uri="{FF2B5EF4-FFF2-40B4-BE49-F238E27FC236}">
                <a16:creationId xmlns:a16="http://schemas.microsoft.com/office/drawing/2014/main" id="{ED480A32-3F67-1A3D-434B-CCCF8ED0ABF6}"/>
              </a:ext>
            </a:extLst>
          </p:cNvPr>
          <p:cNvPicPr>
            <a:picLocks noChangeAspect="1"/>
          </p:cNvPicPr>
          <p:nvPr/>
        </p:nvPicPr>
        <p:blipFill>
          <a:blip r:embed="rId3"/>
          <a:stretch>
            <a:fillRect/>
          </a:stretch>
        </p:blipFill>
        <p:spPr>
          <a:xfrm>
            <a:off x="4188055" y="845984"/>
            <a:ext cx="4544695" cy="3180326"/>
          </a:xfrm>
          <a:prstGeom prst="rect">
            <a:avLst/>
          </a:prstGeom>
        </p:spPr>
      </p:pic>
      <p:sp>
        <p:nvSpPr>
          <p:cNvPr id="5" name="TextBox 4">
            <a:extLst>
              <a:ext uri="{FF2B5EF4-FFF2-40B4-BE49-F238E27FC236}">
                <a16:creationId xmlns:a16="http://schemas.microsoft.com/office/drawing/2014/main" id="{A479DD91-08EC-7F20-DE1F-33C4ECBEAE4F}"/>
              </a:ext>
            </a:extLst>
          </p:cNvPr>
          <p:cNvSpPr txBox="1"/>
          <p:nvPr/>
        </p:nvSpPr>
        <p:spPr>
          <a:xfrm>
            <a:off x="324465" y="845984"/>
            <a:ext cx="3721163" cy="4339650"/>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Repeated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adm</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top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commands check memory usage at 1-minute intervals.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Observations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Memory increased progressively from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235 MiB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364 MiB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485 MiB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the 4th check, memory dropped to 0Mi, indicating the pod was restarted due to hitting its memory limit.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Status Check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The pod was running with 1 restart, confirming it was restarted due to exceeding memory.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Final Memory Reading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pod restarts and resumes with a reduced memory footprint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70 MiB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pod’s memory steadily increased until it exceeded the limit, causing a restart. After the restart, it operated with lower memory usage, demonstrating that Kubernetes effectively managed the resource limit.</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70319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66D0361-8A06-A651-6E53-254BC9BF06D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F7FBC23-9CA5-D1B6-CAC7-5CFD52D288D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Deploying and monitoring </a:t>
            </a:r>
            <a:r>
              <a:rPr lang="en-US" dirty="0" err="1"/>
              <a:t>loadtest</a:t>
            </a:r>
            <a:r>
              <a:rPr lang="en-US" dirty="0"/>
              <a:t> Pod creation</a:t>
            </a:r>
          </a:p>
        </p:txBody>
      </p:sp>
      <p:sp>
        <p:nvSpPr>
          <p:cNvPr id="5" name="TextBox 4">
            <a:extLst>
              <a:ext uri="{FF2B5EF4-FFF2-40B4-BE49-F238E27FC236}">
                <a16:creationId xmlns:a16="http://schemas.microsoft.com/office/drawing/2014/main" id="{1909A951-FE5F-0908-0AF0-71E237FBA767}"/>
              </a:ext>
            </a:extLst>
          </p:cNvPr>
          <p:cNvSpPr txBox="1"/>
          <p:nvPr/>
        </p:nvSpPr>
        <p:spPr>
          <a:xfrm>
            <a:off x="219504" y="2967984"/>
            <a:ext cx="8848367" cy="1754326"/>
          </a:xfrm>
          <a:prstGeom prst="rect">
            <a:avLst/>
          </a:prstGeom>
          <a:noFill/>
        </p:spPr>
        <p:txBody>
          <a:bodyPr wrap="square" rtlCol="0">
            <a:spAutoFit/>
          </a:bodyPr>
          <a:lstStyle/>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apply -f ~/DO180/labs/reliability-autoscaling/</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loadtest.yml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Status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Initially, the pod loadtest-7ffcff6f7c-87x6l was in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ContainerCreating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status for about 12 seconds.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After 31 seconds, it transitioned to Running status with 0 restarts.</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deployed successfully, showing a typical initialization period before reaching a stable running state, indicating the deployment and container creation process worked as expected.</a:t>
            </a:r>
          </a:p>
        </p:txBody>
      </p:sp>
      <p:pic>
        <p:nvPicPr>
          <p:cNvPr id="4" name="Picture 3" descr="A screen shot of a computer&#10;&#10;Description automatically generated">
            <a:extLst>
              <a:ext uri="{FF2B5EF4-FFF2-40B4-BE49-F238E27FC236}">
                <a16:creationId xmlns:a16="http://schemas.microsoft.com/office/drawing/2014/main" id="{11322192-43C2-3F72-E40B-1AFE2B128856}"/>
              </a:ext>
            </a:extLst>
          </p:cNvPr>
          <p:cNvPicPr>
            <a:picLocks noChangeAspect="1"/>
          </p:cNvPicPr>
          <p:nvPr/>
        </p:nvPicPr>
        <p:blipFill>
          <a:blip r:embed="rId3"/>
          <a:stretch>
            <a:fillRect/>
          </a:stretch>
        </p:blipFill>
        <p:spPr>
          <a:xfrm>
            <a:off x="411250" y="804458"/>
            <a:ext cx="7772400" cy="1851072"/>
          </a:xfrm>
          <a:prstGeom prst="rect">
            <a:avLst/>
          </a:prstGeom>
        </p:spPr>
      </p:pic>
    </p:spTree>
    <p:extLst>
      <p:ext uri="{BB962C8B-B14F-4D97-AF65-F5344CB8AC3E}">
        <p14:creationId xmlns:p14="http://schemas.microsoft.com/office/powerpoint/2010/main" val="2950201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E9C88EC-74B6-F8FB-2DC2-8BB33EA9785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10AEC1D-B580-8736-0B3A-8D6E63B8EFF6}"/>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Setting up Autoscaling for the </a:t>
            </a:r>
            <a:r>
              <a:rPr lang="en-US" dirty="0" err="1"/>
              <a:t>loadtest</a:t>
            </a:r>
            <a:r>
              <a:rPr lang="en-US" dirty="0"/>
              <a:t> Deployment</a:t>
            </a:r>
          </a:p>
        </p:txBody>
      </p:sp>
      <p:pic>
        <p:nvPicPr>
          <p:cNvPr id="3" name="Picture 2">
            <a:extLst>
              <a:ext uri="{FF2B5EF4-FFF2-40B4-BE49-F238E27FC236}">
                <a16:creationId xmlns:a16="http://schemas.microsoft.com/office/drawing/2014/main" id="{6B64AAD3-5544-B0B3-72D6-0A93590FD2C1}"/>
              </a:ext>
            </a:extLst>
          </p:cNvPr>
          <p:cNvPicPr>
            <a:picLocks noChangeAspect="1"/>
          </p:cNvPicPr>
          <p:nvPr/>
        </p:nvPicPr>
        <p:blipFill>
          <a:blip r:embed="rId3"/>
          <a:stretch>
            <a:fillRect/>
          </a:stretch>
        </p:blipFill>
        <p:spPr>
          <a:xfrm>
            <a:off x="705645" y="962248"/>
            <a:ext cx="7772400" cy="794182"/>
          </a:xfrm>
          <a:prstGeom prst="rect">
            <a:avLst/>
          </a:prstGeom>
        </p:spPr>
      </p:pic>
      <p:sp>
        <p:nvSpPr>
          <p:cNvPr id="5" name="TextBox 4">
            <a:extLst>
              <a:ext uri="{FF2B5EF4-FFF2-40B4-BE49-F238E27FC236}">
                <a16:creationId xmlns:a16="http://schemas.microsoft.com/office/drawing/2014/main" id="{7D595094-1FE3-7D88-2D8C-692A911FC267}"/>
              </a:ext>
            </a:extLst>
          </p:cNvPr>
          <p:cNvSpPr txBox="1"/>
          <p:nvPr/>
        </p:nvSpPr>
        <p:spPr>
          <a:xfrm>
            <a:off x="634181" y="2123768"/>
            <a:ext cx="7843864" cy="2123658"/>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--min 2 --max 20 --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-percent 50: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Configures autoscaling for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with a minimum of 2 pods and a maximum of 20, targeting 50% CPU utilization.</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Displays the Horizontal Pod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(HPA) settings, showing the target CPU percentage and pod limits. Current REPLICAS count is 0, with MINPODS set to 2 and MAXPODS to 20.</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has been set for autoscaling, although it hasn’t yet scaled up since CPU usage is currently below the threshold. This setup will allow dynamic scaling based on real-time CPU demands.</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62146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E84160C-980E-7933-DF3E-B1F7ADA828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3E2AE52-C3CD-99B2-C55C-5A1E822477E1}"/>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Analyzing HPA Status for </a:t>
            </a:r>
            <a:r>
              <a:rPr lang="en-US" dirty="0" err="1"/>
              <a:t>loadtest</a:t>
            </a:r>
            <a:r>
              <a:rPr lang="en-US" dirty="0"/>
              <a:t> Deployment</a:t>
            </a:r>
          </a:p>
        </p:txBody>
      </p:sp>
      <p:pic>
        <p:nvPicPr>
          <p:cNvPr id="4" name="Picture 3" descr="A screenshot of a computer screen&#10;&#10;Description automatically generated">
            <a:extLst>
              <a:ext uri="{FF2B5EF4-FFF2-40B4-BE49-F238E27FC236}">
                <a16:creationId xmlns:a16="http://schemas.microsoft.com/office/drawing/2014/main" id="{22F0EBEA-2BAD-518E-70E1-D332E9127E5E}"/>
              </a:ext>
            </a:extLst>
          </p:cNvPr>
          <p:cNvPicPr>
            <a:picLocks noChangeAspect="1"/>
          </p:cNvPicPr>
          <p:nvPr/>
        </p:nvPicPr>
        <p:blipFill>
          <a:blip r:embed="rId3"/>
          <a:stretch>
            <a:fillRect/>
          </a:stretch>
        </p:blipFill>
        <p:spPr>
          <a:xfrm>
            <a:off x="2743200" y="787868"/>
            <a:ext cx="6090482" cy="3142577"/>
          </a:xfrm>
          <a:prstGeom prst="rect">
            <a:avLst/>
          </a:prstGeom>
        </p:spPr>
      </p:pic>
      <p:sp>
        <p:nvSpPr>
          <p:cNvPr id="5" name="TextBox 4">
            <a:extLst>
              <a:ext uri="{FF2B5EF4-FFF2-40B4-BE49-F238E27FC236}">
                <a16:creationId xmlns:a16="http://schemas.microsoft.com/office/drawing/2014/main" id="{6C555444-A234-B99F-5DDC-6CFC2BE6D3EB}"/>
              </a:ext>
            </a:extLst>
          </p:cNvPr>
          <p:cNvSpPr txBox="1"/>
          <p:nvPr/>
        </p:nvSpPr>
        <p:spPr>
          <a:xfrm>
            <a:off x="167890" y="787868"/>
            <a:ext cx="2420451" cy="3785652"/>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 </a:t>
            </a: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describe </a:t>
            </a:r>
            <a:r>
              <a:rPr lang="en-US" sz="1200" b="1" dirty="0" err="1">
                <a:latin typeface="Roboto" panose="02000000000000000000" pitchFamily="2" charset="0"/>
                <a:ea typeface="Roboto" panose="02000000000000000000" pitchFamily="2" charset="0"/>
                <a:cs typeface="Roboto" panose="02000000000000000000" pitchFamily="2" charset="0"/>
              </a:rPr>
              <a:t>hpa</a:t>
            </a:r>
            <a:r>
              <a:rPr lang="en-US" sz="1200" b="1" dirty="0">
                <a:latin typeface="Roboto" panose="02000000000000000000" pitchFamily="2" charset="0"/>
                <a:ea typeface="Roboto" panose="02000000000000000000" pitchFamily="2" charset="0"/>
                <a:cs typeface="Roboto" panose="02000000000000000000" pitchFamily="2" charset="0"/>
              </a:rPr>
              <a:t> </a:t>
            </a:r>
            <a:r>
              <a:rPr lang="en-US" sz="1200" b="1" dirty="0" err="1">
                <a:latin typeface="Roboto" panose="02000000000000000000" pitchFamily="2" charset="0"/>
                <a:ea typeface="Roboto" panose="02000000000000000000" pitchFamily="2" charset="0"/>
                <a:cs typeface="Roboto" panose="02000000000000000000" pitchFamily="2" charset="0"/>
              </a:rPr>
              <a:t>loadtest</a:t>
            </a:r>
            <a:r>
              <a:rPr lang="en-US" sz="1200" b="1" dirty="0">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Multiple warnings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FailedGetResourceMetric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FailedComputeMetricsReplicas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indicate that CPU metrics were not received for the targeted pods, suggesting that either the pods are not reporting metrics correctly, or there might be an issue with the metrics server.</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Conclusion</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HPA is configured correctly but cannot function due to missing CPU utilization data. Check the metrics server setup or ensure that the pods are emitting the necessary metrics.</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425793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B5AFEEA-DCFE-272D-2A98-C8685A197B3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809BA03-C173-C23D-0FC2-E5FE4874033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Deleting </a:t>
            </a:r>
            <a:r>
              <a:rPr lang="en-US" dirty="0" err="1"/>
              <a:t>autoscaler</a:t>
            </a:r>
            <a:r>
              <a:rPr lang="en-US" dirty="0"/>
              <a:t> and associated resources</a:t>
            </a:r>
          </a:p>
        </p:txBody>
      </p:sp>
      <p:sp>
        <p:nvSpPr>
          <p:cNvPr id="5" name="TextBox 4">
            <a:extLst>
              <a:ext uri="{FF2B5EF4-FFF2-40B4-BE49-F238E27FC236}">
                <a16:creationId xmlns:a16="http://schemas.microsoft.com/office/drawing/2014/main" id="{FC743526-70C7-5939-C1F2-37DBC3493354}"/>
              </a:ext>
            </a:extLst>
          </p:cNvPr>
          <p:cNvSpPr txBox="1"/>
          <p:nvPr/>
        </p:nvSpPr>
        <p:spPr>
          <a:xfrm>
            <a:off x="553677" y="2571750"/>
            <a:ext cx="8291850" cy="2123658"/>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Deletes the Horizontal Pod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(HPA)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which stops any further autoscaling for the associated deployment.</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all -l app=</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Deletes all resources associated with the label app=</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including pods, services, deployments, and routes. This command ensures complete cleanup of all resources tied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commands effectively remove all resources related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and its autoscaling configuration. The warning serves as an important reminder to update older deployment configurations to newer standards, ensuring future compatibility.</a:t>
            </a:r>
          </a:p>
        </p:txBody>
      </p:sp>
      <p:pic>
        <p:nvPicPr>
          <p:cNvPr id="3" name="Picture 2" descr="A screen shot of a computer&#10;&#10;Description automatically generated">
            <a:extLst>
              <a:ext uri="{FF2B5EF4-FFF2-40B4-BE49-F238E27FC236}">
                <a16:creationId xmlns:a16="http://schemas.microsoft.com/office/drawing/2014/main" id="{81797D25-28FB-6BB6-4045-2DF0E8F2D3D4}"/>
              </a:ext>
            </a:extLst>
          </p:cNvPr>
          <p:cNvPicPr>
            <a:picLocks noChangeAspect="1"/>
          </p:cNvPicPr>
          <p:nvPr/>
        </p:nvPicPr>
        <p:blipFill>
          <a:blip r:embed="rId3"/>
          <a:stretch>
            <a:fillRect/>
          </a:stretch>
        </p:blipFill>
        <p:spPr>
          <a:xfrm>
            <a:off x="817923" y="1071103"/>
            <a:ext cx="7772400" cy="1298809"/>
          </a:xfrm>
          <a:prstGeom prst="rect">
            <a:avLst/>
          </a:prstGeom>
        </p:spPr>
      </p:pic>
    </p:spTree>
    <p:extLst>
      <p:ext uri="{BB962C8B-B14F-4D97-AF65-F5344CB8AC3E}">
        <p14:creationId xmlns:p14="http://schemas.microsoft.com/office/powerpoint/2010/main" val="2657596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B026155-CB91-190C-0C46-854C0DE9E52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2A9DF5A-3D20-2A23-D073-6959491708F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err="1"/>
              <a:t>Loadtest</a:t>
            </a:r>
            <a:r>
              <a:rPr lang="en-US" dirty="0"/>
              <a:t> Deployment configuration</a:t>
            </a:r>
          </a:p>
        </p:txBody>
      </p:sp>
      <p:pic>
        <p:nvPicPr>
          <p:cNvPr id="3" name="Picture 2" descr="A computer screen shot of a computer&#10;&#10;Description automatically generated">
            <a:extLst>
              <a:ext uri="{FF2B5EF4-FFF2-40B4-BE49-F238E27FC236}">
                <a16:creationId xmlns:a16="http://schemas.microsoft.com/office/drawing/2014/main" id="{2CD00379-83FF-DD6E-27BB-2CD8A30A5566}"/>
              </a:ext>
            </a:extLst>
          </p:cNvPr>
          <p:cNvPicPr>
            <a:picLocks noChangeAspect="1"/>
          </p:cNvPicPr>
          <p:nvPr/>
        </p:nvPicPr>
        <p:blipFill>
          <a:blip r:embed="rId3"/>
          <a:stretch>
            <a:fillRect/>
          </a:stretch>
        </p:blipFill>
        <p:spPr>
          <a:xfrm>
            <a:off x="3163529" y="897370"/>
            <a:ext cx="5717152" cy="3084695"/>
          </a:xfrm>
          <a:prstGeom prst="rect">
            <a:avLst/>
          </a:prstGeom>
        </p:spPr>
      </p:pic>
      <p:sp>
        <p:nvSpPr>
          <p:cNvPr id="6" name="TextBox 5">
            <a:extLst>
              <a:ext uri="{FF2B5EF4-FFF2-40B4-BE49-F238E27FC236}">
                <a16:creationId xmlns:a16="http://schemas.microsoft.com/office/drawing/2014/main" id="{F7E73A9D-652E-EE11-3458-64625DC42362}"/>
              </a:ext>
            </a:extLst>
          </p:cNvPr>
          <p:cNvSpPr txBox="1"/>
          <p:nvPr/>
        </p:nvSpPr>
        <p:spPr>
          <a:xfrm>
            <a:off x="263319" y="789039"/>
            <a:ext cx="2773047" cy="3600986"/>
          </a:xfrm>
          <a:prstGeom prst="rect">
            <a:avLst/>
          </a:prstGeom>
          <a:noFill/>
        </p:spPr>
        <p:txBody>
          <a:bodyPr wrap="square" rtlCol="0">
            <a:spAutoFit/>
          </a:bodyPr>
          <a:lstStyle/>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Readiness Probe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Monitors the endpoint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/v1/</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healthz</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on port 8080 using HTTP.</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Check interval: every 10 seconds.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Failure threshold: 3 attempts before considering the container unhealthy.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Success threshold: 1 successful check to mark as ready.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Timeout for the probe: 1 second.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Resource Requests and Limits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CPU Request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25m (ensures minimum resources allocated).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CPU Limit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100m (maximum CPU the container can use).</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configuration ensures efficient monitoring and resource allocation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142690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B50EC02-3F8A-2644-8587-FE58C255EBC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17B9D05-FD3C-FC5B-B40D-0908D1B432CB}"/>
              </a:ext>
            </a:extLst>
          </p:cNvPr>
          <p:cNvSpPr txBox="1">
            <a:spLocks noGrp="1"/>
          </p:cNvSpPr>
          <p:nvPr>
            <p:ph type="title"/>
          </p:nvPr>
        </p:nvSpPr>
        <p:spPr>
          <a:xfrm>
            <a:off x="411249" y="236524"/>
            <a:ext cx="8445583" cy="927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Probe Types</a:t>
            </a:r>
          </a:p>
        </p:txBody>
      </p:sp>
      <p:sp>
        <p:nvSpPr>
          <p:cNvPr id="3" name="TextBox 2">
            <a:extLst>
              <a:ext uri="{FF2B5EF4-FFF2-40B4-BE49-F238E27FC236}">
                <a16:creationId xmlns:a16="http://schemas.microsoft.com/office/drawing/2014/main" id="{923B0C9A-6330-348A-3851-B6D57840958F}"/>
              </a:ext>
            </a:extLst>
          </p:cNvPr>
          <p:cNvSpPr txBox="1"/>
          <p:nvPr/>
        </p:nvSpPr>
        <p:spPr>
          <a:xfrm>
            <a:off x="359842" y="1005285"/>
            <a:ext cx="8548396" cy="1754326"/>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Timing and Thresholds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Probes include variables like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periodSeconds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(probe frequency)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failureThreshold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(number of failed attempts before mitigation). These settings balance responsiveness and resource usage.</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Adding Probes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YAML File: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Define probes within the pod template using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livenessProbe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readinessProbe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fields.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CLI: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set probe to add or modify probes in deployments.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Web Console: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Go to Workloads → Deployments, select a deployment, and add health checks via Actions.</a:t>
            </a:r>
          </a:p>
        </p:txBody>
      </p:sp>
    </p:spTree>
    <p:extLst>
      <p:ext uri="{BB962C8B-B14F-4D97-AF65-F5344CB8AC3E}">
        <p14:creationId xmlns:p14="http://schemas.microsoft.com/office/powerpoint/2010/main" val="1192255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1194BC8-9F85-6325-C113-7FB524980A9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78DC4DD-A6A4-1495-125C-507261A1EA98}"/>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Deploying and verifying the </a:t>
            </a:r>
            <a:r>
              <a:rPr lang="en-US" dirty="0" err="1"/>
              <a:t>Loadtest</a:t>
            </a:r>
            <a:r>
              <a:rPr lang="en-US" dirty="0"/>
              <a:t> pod</a:t>
            </a:r>
          </a:p>
        </p:txBody>
      </p:sp>
      <p:sp>
        <p:nvSpPr>
          <p:cNvPr id="6" name="TextBox 5">
            <a:extLst>
              <a:ext uri="{FF2B5EF4-FFF2-40B4-BE49-F238E27FC236}">
                <a16:creationId xmlns:a16="http://schemas.microsoft.com/office/drawing/2014/main" id="{19F1F82B-5994-28B4-625A-CD2605624556}"/>
              </a:ext>
            </a:extLst>
          </p:cNvPr>
          <p:cNvSpPr txBox="1"/>
          <p:nvPr/>
        </p:nvSpPr>
        <p:spPr>
          <a:xfrm>
            <a:off x="685799" y="2362751"/>
            <a:ext cx="8179073" cy="1938992"/>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apply -f ~/DO180/labs/reliability-autoscaling/</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loadtest.yml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applies the configuration from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loadtest.yml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creating a deployment, service, and route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 in OpenShift. It ensures the resources defined in the YAML file are instantiated within the cluster.</a:t>
            </a:r>
          </a:p>
          <a:p>
            <a:pPr marL="171450" indent="-1714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retrieves and displays the current status of the pods in the project. It shows that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is running with a status of 1/1, indicating it’s fully up, with no restarts, and has been active for 6 seconds.</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commands indicate a successful deployment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 as the pod is running without issues. The prompt response and the running status confirm that the YAML configuration was correctly applied.</a:t>
            </a:r>
          </a:p>
        </p:txBody>
      </p:sp>
      <p:pic>
        <p:nvPicPr>
          <p:cNvPr id="4" name="Picture 3" descr="A screen shot of a computer&#10;&#10;Description automatically generated">
            <a:extLst>
              <a:ext uri="{FF2B5EF4-FFF2-40B4-BE49-F238E27FC236}">
                <a16:creationId xmlns:a16="http://schemas.microsoft.com/office/drawing/2014/main" id="{288868C2-019E-5CAA-46E8-8210168FA2F5}"/>
              </a:ext>
            </a:extLst>
          </p:cNvPr>
          <p:cNvPicPr>
            <a:picLocks noChangeAspect="1"/>
          </p:cNvPicPr>
          <p:nvPr/>
        </p:nvPicPr>
        <p:blipFill>
          <a:blip r:embed="rId3"/>
          <a:stretch>
            <a:fillRect/>
          </a:stretch>
        </p:blipFill>
        <p:spPr>
          <a:xfrm>
            <a:off x="685799" y="826319"/>
            <a:ext cx="7645400" cy="1308100"/>
          </a:xfrm>
          <a:prstGeom prst="rect">
            <a:avLst/>
          </a:prstGeom>
        </p:spPr>
      </p:pic>
    </p:spTree>
    <p:extLst>
      <p:ext uri="{BB962C8B-B14F-4D97-AF65-F5344CB8AC3E}">
        <p14:creationId xmlns:p14="http://schemas.microsoft.com/office/powerpoint/2010/main" val="3527909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A4C257F-A521-2D4C-71CC-DD3D4D757ACF}"/>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B97E8D5-F3AD-2807-B352-C2E5D483A97F}"/>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Scaling and Monitoring the </a:t>
            </a:r>
            <a:r>
              <a:rPr lang="en-US" dirty="0" err="1"/>
              <a:t>loadtest</a:t>
            </a:r>
            <a:r>
              <a:rPr lang="en-US" dirty="0"/>
              <a:t> Deployment</a:t>
            </a:r>
          </a:p>
        </p:txBody>
      </p:sp>
      <p:pic>
        <p:nvPicPr>
          <p:cNvPr id="3" name="Picture 2" descr="A screenshot of a computer program&#10;&#10;Description automatically generated">
            <a:extLst>
              <a:ext uri="{FF2B5EF4-FFF2-40B4-BE49-F238E27FC236}">
                <a16:creationId xmlns:a16="http://schemas.microsoft.com/office/drawing/2014/main" id="{3E4FF7A7-7491-ADB6-6E0E-BB172B31DB71}"/>
              </a:ext>
            </a:extLst>
          </p:cNvPr>
          <p:cNvPicPr>
            <a:picLocks noChangeAspect="1"/>
          </p:cNvPicPr>
          <p:nvPr/>
        </p:nvPicPr>
        <p:blipFill>
          <a:blip r:embed="rId3"/>
          <a:stretch>
            <a:fillRect/>
          </a:stretch>
        </p:blipFill>
        <p:spPr>
          <a:xfrm>
            <a:off x="4222340" y="832049"/>
            <a:ext cx="4457085" cy="3479402"/>
          </a:xfrm>
          <a:prstGeom prst="rect">
            <a:avLst/>
          </a:prstGeom>
        </p:spPr>
      </p:pic>
      <p:sp>
        <p:nvSpPr>
          <p:cNvPr id="6" name="TextBox 5">
            <a:extLst>
              <a:ext uri="{FF2B5EF4-FFF2-40B4-BE49-F238E27FC236}">
                <a16:creationId xmlns:a16="http://schemas.microsoft.com/office/drawing/2014/main" id="{18B150F9-C67F-162C-4027-ED870D1DA524}"/>
              </a:ext>
            </a:extLst>
          </p:cNvPr>
          <p:cNvSpPr txBox="1"/>
          <p:nvPr/>
        </p:nvSpPr>
        <p:spPr>
          <a:xfrm>
            <a:off x="181485" y="980768"/>
            <a:ext cx="3697954" cy="4339650"/>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--replicas 5</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5 pod instances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 will be running. It ensures high availability or distributes load across multiple pods.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All 5 pods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are running without any restarts, indicating the scaling was successful.</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--replicas 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scales down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back to 1 replica. This reduces the number of running instances to just one pod.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subsequent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commands show that 4 of the pods are in the Terminating state as the deployment scales down to a single pod.</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scaling up and down worked as expected, demonstrating OpenShift’s ability to handle changes in resource requirements dynamically. The pods terminated gracefully during the scale-down process, ensuring smooth adjustment without service disruption.</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29013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01C4CFF-6E79-3419-652A-C536A584711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AF1A5953-3DE4-A0C1-842F-1A97AB31B921}"/>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Configuring and verifying horizontal Pod Scaling</a:t>
            </a:r>
          </a:p>
        </p:txBody>
      </p:sp>
      <p:sp>
        <p:nvSpPr>
          <p:cNvPr id="5" name="TextBox 4">
            <a:extLst>
              <a:ext uri="{FF2B5EF4-FFF2-40B4-BE49-F238E27FC236}">
                <a16:creationId xmlns:a16="http://schemas.microsoft.com/office/drawing/2014/main" id="{A738B91F-7DDB-854F-5BEB-95B38F18C669}"/>
              </a:ext>
            </a:extLst>
          </p:cNvPr>
          <p:cNvSpPr txBox="1"/>
          <p:nvPr/>
        </p:nvSpPr>
        <p:spPr>
          <a:xfrm>
            <a:off x="482464" y="2360683"/>
            <a:ext cx="8179072" cy="2123658"/>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--min 2 --max 20 --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-percent 50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creates a Horizontal Pod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(HPA)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The HPA is set to maintain a minimum of 2 pods and a maximum of 20 pods, scaling based on CPU usage. When the average CPU utilization across all pods exceeds 50%, the HPA will scale up the number of pods accordingly.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retrieves the details of the HPA configuration for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output shows that the HPA is set with a target CPU utilization of 50%, with a range of 2 to 20 pods. The REPLICAS column currently shows 0, indicating no scaling action has occurred yet.</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successfully created and is ready to adjust the number of pods based on real-time CPU utilization, ensuring efficient resource allocation for handling variable loads.</a:t>
            </a:r>
          </a:p>
        </p:txBody>
      </p:sp>
      <p:pic>
        <p:nvPicPr>
          <p:cNvPr id="4" name="Picture 3" descr="A screen shot of a computer&#10;&#10;Description automatically generated">
            <a:extLst>
              <a:ext uri="{FF2B5EF4-FFF2-40B4-BE49-F238E27FC236}">
                <a16:creationId xmlns:a16="http://schemas.microsoft.com/office/drawing/2014/main" id="{4F8B72A7-0263-2109-158C-A15776054EAF}"/>
              </a:ext>
            </a:extLst>
          </p:cNvPr>
          <p:cNvPicPr>
            <a:picLocks noChangeAspect="1"/>
          </p:cNvPicPr>
          <p:nvPr/>
        </p:nvPicPr>
        <p:blipFill>
          <a:blip r:embed="rId3"/>
          <a:stretch>
            <a:fillRect/>
          </a:stretch>
        </p:blipFill>
        <p:spPr>
          <a:xfrm>
            <a:off x="613492" y="948282"/>
            <a:ext cx="7607300" cy="1016000"/>
          </a:xfrm>
          <a:prstGeom prst="rect">
            <a:avLst/>
          </a:prstGeom>
        </p:spPr>
      </p:pic>
    </p:spTree>
    <p:extLst>
      <p:ext uri="{BB962C8B-B14F-4D97-AF65-F5344CB8AC3E}">
        <p14:creationId xmlns:p14="http://schemas.microsoft.com/office/powerpoint/2010/main" val="857681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20BB78D-6BF4-E413-30A0-457CB5F2199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3DBE055-2911-B803-D163-A953BD53CA6D}"/>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Verifying Route and Endpoint </a:t>
            </a:r>
            <a:r>
              <a:rPr lang="en-US" dirty="0" err="1"/>
              <a:t>Acccesibility</a:t>
            </a:r>
            <a:endParaRPr lang="en-US" dirty="0"/>
          </a:p>
        </p:txBody>
      </p:sp>
      <p:sp>
        <p:nvSpPr>
          <p:cNvPr id="4" name="TextBox 3">
            <a:extLst>
              <a:ext uri="{FF2B5EF4-FFF2-40B4-BE49-F238E27FC236}">
                <a16:creationId xmlns:a16="http://schemas.microsoft.com/office/drawing/2014/main" id="{920BC66D-9261-E1C3-EA1E-6482585DABC3}"/>
              </a:ext>
            </a:extLst>
          </p:cNvPr>
          <p:cNvSpPr txBox="1"/>
          <p:nvPr/>
        </p:nvSpPr>
        <p:spPr>
          <a:xfrm>
            <a:off x="526095" y="2279715"/>
            <a:ext cx="7714864" cy="2123658"/>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route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retrieves the route details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service, displaying the HOST/PORT, PATH, and other relevant information. The route is identified as loadtest-reliability-autoscaling.apps.ocp4.example.com with service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exposed on port 8080.</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curl loadtest-reliability-autoscaling.apps.ocp4.example.com/</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/v1/</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Here, the command tries to access a more specific API endpoint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service at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/v1/</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/1 path. There is no visible output in the screenshot, suggesting the service might be reachable or pending further response.</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route is correctly created but accessing the root path yields a 404. Specifying a more detailed endpoint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/v1/</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/1) might interact with the application’s intended functionality, confirming the correct route setup and endpoint targeting.</a:t>
            </a:r>
          </a:p>
        </p:txBody>
      </p:sp>
      <p:pic>
        <p:nvPicPr>
          <p:cNvPr id="5" name="Picture 4" descr="A computer screen with white text&#10;&#10;Description automatically generated">
            <a:extLst>
              <a:ext uri="{FF2B5EF4-FFF2-40B4-BE49-F238E27FC236}">
                <a16:creationId xmlns:a16="http://schemas.microsoft.com/office/drawing/2014/main" id="{B4E04FF9-F29A-F66B-2FBF-AC833D5C57F8}"/>
              </a:ext>
            </a:extLst>
          </p:cNvPr>
          <p:cNvPicPr>
            <a:picLocks noChangeAspect="1"/>
          </p:cNvPicPr>
          <p:nvPr/>
        </p:nvPicPr>
        <p:blipFill>
          <a:blip r:embed="rId3"/>
          <a:stretch>
            <a:fillRect/>
          </a:stretch>
        </p:blipFill>
        <p:spPr>
          <a:xfrm>
            <a:off x="614586" y="835345"/>
            <a:ext cx="7772400" cy="1109075"/>
          </a:xfrm>
          <a:prstGeom prst="rect">
            <a:avLst/>
          </a:prstGeom>
        </p:spPr>
      </p:pic>
    </p:spTree>
    <p:extLst>
      <p:ext uri="{BB962C8B-B14F-4D97-AF65-F5344CB8AC3E}">
        <p14:creationId xmlns:p14="http://schemas.microsoft.com/office/powerpoint/2010/main" val="2840919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B10032B-CAAE-AFAE-A891-7851F3A49FFF}"/>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59950CC-9710-C91E-3EA4-A4FE29EA4D29}"/>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Monitoring HPA behavior </a:t>
            </a:r>
          </a:p>
        </p:txBody>
      </p:sp>
      <p:pic>
        <p:nvPicPr>
          <p:cNvPr id="3" name="Picture 2" descr="A screenshot of a computer&#10;&#10;Description automatically generated">
            <a:extLst>
              <a:ext uri="{FF2B5EF4-FFF2-40B4-BE49-F238E27FC236}">
                <a16:creationId xmlns:a16="http://schemas.microsoft.com/office/drawing/2014/main" id="{7C1BF5FE-DE9F-B6F5-E082-063E777C6C33}"/>
              </a:ext>
            </a:extLst>
          </p:cNvPr>
          <p:cNvPicPr>
            <a:picLocks noChangeAspect="1"/>
          </p:cNvPicPr>
          <p:nvPr/>
        </p:nvPicPr>
        <p:blipFill>
          <a:blip r:embed="rId3"/>
          <a:stretch>
            <a:fillRect/>
          </a:stretch>
        </p:blipFill>
        <p:spPr>
          <a:xfrm>
            <a:off x="2853813" y="975887"/>
            <a:ext cx="5992820" cy="2807076"/>
          </a:xfrm>
          <a:prstGeom prst="rect">
            <a:avLst/>
          </a:prstGeom>
        </p:spPr>
      </p:pic>
      <p:sp>
        <p:nvSpPr>
          <p:cNvPr id="6" name="TextBox 5">
            <a:extLst>
              <a:ext uri="{FF2B5EF4-FFF2-40B4-BE49-F238E27FC236}">
                <a16:creationId xmlns:a16="http://schemas.microsoft.com/office/drawing/2014/main" id="{6E991F8E-2898-12D7-60B6-23F556A6897F}"/>
              </a:ext>
            </a:extLst>
          </p:cNvPr>
          <p:cNvSpPr txBox="1"/>
          <p:nvPr/>
        </p:nvSpPr>
        <p:spPr>
          <a:xfrm>
            <a:off x="154940" y="896569"/>
            <a:ext cx="2581437" cy="4339650"/>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displays the current status of the Horizontal Pod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(HPA</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sleep 1m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Introduces a one-minute delay before re-checking the HPA status.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curl loadtest-reliability-autoscaling.apps.ocp4.example.com/</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/v1/</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triggers a CPU load by accessing a specified endpoint, which is expected to increase CPU utilization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loadtest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pods.</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HPA effectively scales the deployment up and down based on CPU demand, demonstrating autoscaling functionality in response to varying workloads, ensuring efficient resource utilization.</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52622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02A9549-CDEC-E617-B0D2-572400DD460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C36A6AF-A4E0-E83F-4543-BBDD7A5C28D8}"/>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Checking Pod Scheduling and Resource Availability </a:t>
            </a:r>
          </a:p>
        </p:txBody>
      </p:sp>
      <p:pic>
        <p:nvPicPr>
          <p:cNvPr id="5" name="Picture 4" descr="A screenshot of a computer&#10;&#10;Description automatically generated">
            <a:extLst>
              <a:ext uri="{FF2B5EF4-FFF2-40B4-BE49-F238E27FC236}">
                <a16:creationId xmlns:a16="http://schemas.microsoft.com/office/drawing/2014/main" id="{DB848F7C-CAB9-2136-507F-7DF6C470C884}"/>
              </a:ext>
            </a:extLst>
          </p:cNvPr>
          <p:cNvPicPr>
            <a:picLocks noChangeAspect="1"/>
          </p:cNvPicPr>
          <p:nvPr/>
        </p:nvPicPr>
        <p:blipFill>
          <a:blip r:embed="rId3"/>
          <a:stretch>
            <a:fillRect/>
          </a:stretch>
        </p:blipFill>
        <p:spPr>
          <a:xfrm>
            <a:off x="553677" y="797262"/>
            <a:ext cx="7772400" cy="2134984"/>
          </a:xfrm>
          <a:prstGeom prst="rect">
            <a:avLst/>
          </a:prstGeom>
        </p:spPr>
      </p:pic>
      <p:sp>
        <p:nvSpPr>
          <p:cNvPr id="6" name="TextBox 5">
            <a:extLst>
              <a:ext uri="{FF2B5EF4-FFF2-40B4-BE49-F238E27FC236}">
                <a16:creationId xmlns:a16="http://schemas.microsoft.com/office/drawing/2014/main" id="{2B94AB9B-41FA-703C-0640-4B1DF3A059F6}"/>
              </a:ext>
            </a:extLst>
          </p:cNvPr>
          <p:cNvSpPr txBox="1"/>
          <p:nvPr/>
        </p:nvSpPr>
        <p:spPr>
          <a:xfrm>
            <a:off x="559558" y="3220872"/>
            <a:ext cx="7766519" cy="1938992"/>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events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recent events, revealing two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FailedScheduling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warnings for the pod due to “Insufficient memory”—indicating the node lacks enough resources to schedule the pod. Additionally, the events show no preemption victims are available to free up resources.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Normal events confirm that a replica was successfully created and scaled up, but resource limitations prevent it from running.</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pod couldn’t start due to memory constraints on the node. Adjusting the resource requests/limits or adding more nodes with available resources would help resolve this issue.</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976722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883B574-0748-7D57-CFE5-BC061FAA4C6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7568AFE-B31F-4818-2C32-BD54F2E853BF}"/>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Inspecting Resource Requests and Limits</a:t>
            </a:r>
          </a:p>
        </p:txBody>
      </p:sp>
      <p:sp>
        <p:nvSpPr>
          <p:cNvPr id="4" name="TextBox 3">
            <a:extLst>
              <a:ext uri="{FF2B5EF4-FFF2-40B4-BE49-F238E27FC236}">
                <a16:creationId xmlns:a16="http://schemas.microsoft.com/office/drawing/2014/main" id="{C26AC850-C403-9BA4-2FAB-B4D046418D4C}"/>
              </a:ext>
            </a:extLst>
          </p:cNvPr>
          <p:cNvSpPr txBox="1"/>
          <p:nvPr/>
        </p:nvSpPr>
        <p:spPr>
          <a:xfrm>
            <a:off x="401529" y="2903727"/>
            <a:ext cx="8340941" cy="1569660"/>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spec.template.spec.containers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[0].resources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Retrieves the JSON configuration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and filters to show resource requests and limits using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requests values indicate how much CPU and memory the container requires to be scheduled, while limits define its maximum usage. The high memory request (8Gi) suggests that the container requires significant resources, which may impact scheduling if the node lacks sufficient resources. Adjusting these values can improve scheduling success.</a:t>
            </a:r>
          </a:p>
        </p:txBody>
      </p:sp>
      <p:pic>
        <p:nvPicPr>
          <p:cNvPr id="3" name="Picture 2" descr="A computer screen with white text&#10;&#10;Description automatically generated">
            <a:extLst>
              <a:ext uri="{FF2B5EF4-FFF2-40B4-BE49-F238E27FC236}">
                <a16:creationId xmlns:a16="http://schemas.microsoft.com/office/drawing/2014/main" id="{322413D1-201C-2204-0661-CC3DF544B225}"/>
              </a:ext>
            </a:extLst>
          </p:cNvPr>
          <p:cNvPicPr>
            <a:picLocks noChangeAspect="1"/>
          </p:cNvPicPr>
          <p:nvPr/>
        </p:nvPicPr>
        <p:blipFill>
          <a:blip r:embed="rId3"/>
          <a:stretch>
            <a:fillRect/>
          </a:stretch>
        </p:blipFill>
        <p:spPr>
          <a:xfrm>
            <a:off x="685800" y="1221574"/>
            <a:ext cx="7772400" cy="1350176"/>
          </a:xfrm>
          <a:prstGeom prst="rect">
            <a:avLst/>
          </a:prstGeom>
        </p:spPr>
      </p:pic>
    </p:spTree>
    <p:extLst>
      <p:ext uri="{BB962C8B-B14F-4D97-AF65-F5344CB8AC3E}">
        <p14:creationId xmlns:p14="http://schemas.microsoft.com/office/powerpoint/2010/main" val="2817141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70F7ED5-4C83-F9BE-65B1-421640F42C8B}"/>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2409FFA-9E67-5F4A-CBD8-1F5F633FBB77}"/>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Adjusting memory Requirements for Deployment</a:t>
            </a:r>
          </a:p>
        </p:txBody>
      </p:sp>
      <p:sp>
        <p:nvSpPr>
          <p:cNvPr id="4" name="TextBox 3">
            <a:extLst>
              <a:ext uri="{FF2B5EF4-FFF2-40B4-BE49-F238E27FC236}">
                <a16:creationId xmlns:a16="http://schemas.microsoft.com/office/drawing/2014/main" id="{8B749707-0FCF-CC26-628A-E2EE291383F2}"/>
              </a:ext>
            </a:extLst>
          </p:cNvPr>
          <p:cNvSpPr txBox="1"/>
          <p:nvPr/>
        </p:nvSpPr>
        <p:spPr>
          <a:xfrm>
            <a:off x="411250" y="2660499"/>
            <a:ext cx="8340941" cy="1938992"/>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resources deploy/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--requests memory=512Mi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Updates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deployment’s resource request to allocate 512Mi of memory.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current status of pods. Initially, longload-5d9865b7c6-pwrrk was in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ContainerCreating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status, while longload-84fd84fc79-wq5kt remained Pending.</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(again): Shows the pod longload-5d9865b7c6-pwrrk successfully running, while the other pod did not start.</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Adjusting the memory request to 512Mi allowed the pod to be scheduled and run successfully, indicating that the previous memory allocation was insufficient for the container to start correctly. Proper resource allocation ensures efficient pod scheduling and prevents resource-related failures.</a:t>
            </a:r>
          </a:p>
        </p:txBody>
      </p:sp>
      <p:pic>
        <p:nvPicPr>
          <p:cNvPr id="5" name="Picture 4" descr="A computer screen with white text&#10;&#10;Description automatically generated">
            <a:extLst>
              <a:ext uri="{FF2B5EF4-FFF2-40B4-BE49-F238E27FC236}">
                <a16:creationId xmlns:a16="http://schemas.microsoft.com/office/drawing/2014/main" id="{E76D66D4-8373-ADF2-1080-B25ABEA00E8E}"/>
              </a:ext>
            </a:extLst>
          </p:cNvPr>
          <p:cNvPicPr>
            <a:picLocks noChangeAspect="1"/>
          </p:cNvPicPr>
          <p:nvPr/>
        </p:nvPicPr>
        <p:blipFill>
          <a:blip r:embed="rId3"/>
          <a:stretch>
            <a:fillRect/>
          </a:stretch>
        </p:blipFill>
        <p:spPr>
          <a:xfrm>
            <a:off x="685800" y="994765"/>
            <a:ext cx="7772400" cy="1079992"/>
          </a:xfrm>
          <a:prstGeom prst="rect">
            <a:avLst/>
          </a:prstGeom>
        </p:spPr>
      </p:pic>
    </p:spTree>
    <p:extLst>
      <p:ext uri="{BB962C8B-B14F-4D97-AF65-F5344CB8AC3E}">
        <p14:creationId xmlns:p14="http://schemas.microsoft.com/office/powerpoint/2010/main" val="4114815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931ADF1-A222-09D5-6F23-3F218E2DB4D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3179146-5EEC-1D54-240D-19AA3EC6F705}"/>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Executing Curl Loop for Pod Health Check</a:t>
            </a:r>
          </a:p>
        </p:txBody>
      </p:sp>
      <p:pic>
        <p:nvPicPr>
          <p:cNvPr id="5" name="Picture 4" descr="A screenshot of a computer&#10;&#10;Description automatically generated">
            <a:extLst>
              <a:ext uri="{FF2B5EF4-FFF2-40B4-BE49-F238E27FC236}">
                <a16:creationId xmlns:a16="http://schemas.microsoft.com/office/drawing/2014/main" id="{8D38E69A-D00C-F6A7-5D48-75CE81F6FFED}"/>
              </a:ext>
            </a:extLst>
          </p:cNvPr>
          <p:cNvPicPr>
            <a:picLocks noChangeAspect="1"/>
          </p:cNvPicPr>
          <p:nvPr/>
        </p:nvPicPr>
        <p:blipFill>
          <a:blip r:embed="rId3"/>
          <a:stretch>
            <a:fillRect/>
          </a:stretch>
        </p:blipFill>
        <p:spPr>
          <a:xfrm>
            <a:off x="3712476" y="734800"/>
            <a:ext cx="5180104" cy="2752204"/>
          </a:xfrm>
          <a:prstGeom prst="rect">
            <a:avLst/>
          </a:prstGeom>
        </p:spPr>
      </p:pic>
      <p:sp>
        <p:nvSpPr>
          <p:cNvPr id="6" name="TextBox 5">
            <a:extLst>
              <a:ext uri="{FF2B5EF4-FFF2-40B4-BE49-F238E27FC236}">
                <a16:creationId xmlns:a16="http://schemas.microsoft.com/office/drawing/2014/main" id="{2B23DFBD-C23B-F13E-58D7-ECABEF1E2E3E}"/>
              </a:ext>
            </a:extLst>
          </p:cNvPr>
          <p:cNvSpPr txBox="1"/>
          <p:nvPr/>
        </p:nvSpPr>
        <p:spPr>
          <a:xfrm>
            <a:off x="529902" y="887104"/>
            <a:ext cx="3063923" cy="3231654"/>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~/DO180/labs/reliability-review/</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curl_loop.sh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shell script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curl_loop.sh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which sends repeated curl requests to the longload-5d9865b7c6-pwrrk pod.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Each line outputs the pod’s name along with “Ok,” indicating a successful response to the curl request.</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script confirms that the pod is consistently responsive and healthy, showing that it handles requests without any issues during this testing period. This approach is useful for verifying the pod’s reliability under load.</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305665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FE23B78-7169-D462-2AF9-2A4B60C592A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2B33E77-F7DD-F856-4EFC-443A195E8727}"/>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Scaling pods and health Check with Curl Loop</a:t>
            </a:r>
          </a:p>
        </p:txBody>
      </p:sp>
      <p:sp>
        <p:nvSpPr>
          <p:cNvPr id="6" name="TextBox 5">
            <a:extLst>
              <a:ext uri="{FF2B5EF4-FFF2-40B4-BE49-F238E27FC236}">
                <a16:creationId xmlns:a16="http://schemas.microsoft.com/office/drawing/2014/main" id="{37203C1D-BCC9-8309-645E-1E2E5216E26A}"/>
              </a:ext>
            </a:extLst>
          </p:cNvPr>
          <p:cNvSpPr txBox="1"/>
          <p:nvPr/>
        </p:nvSpPr>
        <p:spPr>
          <a:xfrm>
            <a:off x="126814" y="887104"/>
            <a:ext cx="2957580" cy="3785652"/>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--replicas 3</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to 3 replicas.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~/DO180/labs/reliability-review/</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curl_loop.sh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script that sends repeated curl requests to check the status of each pod. The output initially shows “Connection refused,” indicating the service wasn’t ready or accessible. Messages like “app is still starting” suggest the pods were initializing.</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sequence highlights how the pods scale up and transition from an initializing state to readiness, showcasing the pod scaling behavior and the importance of liveness and readiness checks in ensuring service availability.</a:t>
            </a:r>
          </a:p>
        </p:txBody>
      </p:sp>
      <p:pic>
        <p:nvPicPr>
          <p:cNvPr id="3" name="Picture 2" descr="A screenshot of a computer&#10;&#10;Description automatically generated">
            <a:extLst>
              <a:ext uri="{FF2B5EF4-FFF2-40B4-BE49-F238E27FC236}">
                <a16:creationId xmlns:a16="http://schemas.microsoft.com/office/drawing/2014/main" id="{20F08368-5CBD-E323-D10A-02F2F6E3DC75}"/>
              </a:ext>
            </a:extLst>
          </p:cNvPr>
          <p:cNvPicPr>
            <a:picLocks noChangeAspect="1"/>
          </p:cNvPicPr>
          <p:nvPr/>
        </p:nvPicPr>
        <p:blipFill>
          <a:blip r:embed="rId3"/>
          <a:stretch>
            <a:fillRect/>
          </a:stretch>
        </p:blipFill>
        <p:spPr>
          <a:xfrm>
            <a:off x="3309388" y="767474"/>
            <a:ext cx="5565372" cy="3351284"/>
          </a:xfrm>
          <a:prstGeom prst="rect">
            <a:avLst/>
          </a:prstGeom>
        </p:spPr>
      </p:pic>
    </p:spTree>
    <p:extLst>
      <p:ext uri="{BB962C8B-B14F-4D97-AF65-F5344CB8AC3E}">
        <p14:creationId xmlns:p14="http://schemas.microsoft.com/office/powerpoint/2010/main" val="2615178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20AB1B7-9F7E-98F9-7A40-051FDD5D8E3B}"/>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47D8C7A-B5ED-830E-3BE5-9A6995298F10}"/>
              </a:ext>
            </a:extLst>
          </p:cNvPr>
          <p:cNvSpPr txBox="1">
            <a:spLocks noGrp="1"/>
          </p:cNvSpPr>
          <p:nvPr>
            <p:ph type="title"/>
          </p:nvPr>
        </p:nvSpPr>
        <p:spPr>
          <a:xfrm>
            <a:off x="411249" y="236524"/>
            <a:ext cx="8445583" cy="927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Reserving Compute Capacity for Applications in Kubernetes</a:t>
            </a:r>
          </a:p>
        </p:txBody>
      </p:sp>
      <p:sp>
        <p:nvSpPr>
          <p:cNvPr id="3" name="TextBox 2">
            <a:extLst>
              <a:ext uri="{FF2B5EF4-FFF2-40B4-BE49-F238E27FC236}">
                <a16:creationId xmlns:a16="http://schemas.microsoft.com/office/drawing/2014/main" id="{ED962801-9211-9081-CBDD-FA4685B0B433}"/>
              </a:ext>
            </a:extLst>
          </p:cNvPr>
          <p:cNvSpPr txBox="1"/>
          <p:nvPr/>
        </p:nvSpPr>
        <p:spPr>
          <a:xfrm>
            <a:off x="411249" y="817424"/>
            <a:ext cx="8321502" cy="3970318"/>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Pod Scheduling</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Red Hat OpenShift Container Platform (RHOCP) scheduler places pods on nodes through a three-step process: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1.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Filtering Nodes: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scheduler filters nodes based on labels and resource availability (CPU, memory, storage). Pods are only scheduled on nodes with sufficient resources. If no eligible nodes are found,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FailedScheduling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event occurs.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2.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Prioritizing Nodes: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Nodes are scored based on multiple priority criteria, and the highest-scoring nodes are preferred.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3.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Selecting the Node: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scheduler picks the node with the highest score, or selects one at random if scores tie, and generates a Scheduled event.</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Compute Resource Requests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Define resource requests in pod’s deployment to ensure adequate compute resources. Memory is measured in bytes, while CPU is in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millicores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 For example, “1000m” allocates one full CPU core, while “100m” represents 10% of a core.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By using the command: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resources deployment hello-world-nginx --requests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=100m,memory=1Gi</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od’s YAML definition:</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resources:</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requests:</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cpu</a:t>
            </a:r>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"100m"</a:t>
            </a:r>
          </a:p>
          <a:p>
            <a:r>
              <a:rPr lang="en-US" sz="1200" i="1" dirty="0">
                <a:solidFill>
                  <a:srgbClr val="0E0E0E"/>
                </a:solidFill>
                <a:effectLst/>
                <a:latin typeface="Roboto" panose="02000000000000000000" pitchFamily="2" charset="0"/>
                <a:ea typeface="Roboto" panose="02000000000000000000" pitchFamily="2" charset="0"/>
                <a:cs typeface="Roboto" panose="02000000000000000000" pitchFamily="2" charset="0"/>
              </a:rPr>
              <a:t>    memory: "1Gi"</a:t>
            </a:r>
          </a:p>
        </p:txBody>
      </p:sp>
    </p:spTree>
    <p:extLst>
      <p:ext uri="{BB962C8B-B14F-4D97-AF65-F5344CB8AC3E}">
        <p14:creationId xmlns:p14="http://schemas.microsoft.com/office/powerpoint/2010/main" val="40353332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D5B6705-9D96-A50B-22F8-BD28EAC6C1E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145B083-7977-095E-0D8B-134D650EF8D7}"/>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Configuring and scaling Readiness Probe</a:t>
            </a:r>
          </a:p>
        </p:txBody>
      </p:sp>
      <p:sp>
        <p:nvSpPr>
          <p:cNvPr id="6" name="TextBox 5">
            <a:extLst>
              <a:ext uri="{FF2B5EF4-FFF2-40B4-BE49-F238E27FC236}">
                <a16:creationId xmlns:a16="http://schemas.microsoft.com/office/drawing/2014/main" id="{25940509-85CA-98A1-D2C8-A09140CB5F55}"/>
              </a:ext>
            </a:extLst>
          </p:cNvPr>
          <p:cNvSpPr txBox="1"/>
          <p:nvPr/>
        </p:nvSpPr>
        <p:spPr>
          <a:xfrm>
            <a:off x="591317" y="2756848"/>
            <a:ext cx="7651931" cy="1938992"/>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probe deploy/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--readiness --initial-delay-seconds 7 --get-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url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http://:3000/health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sets a readiness probe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with a 7-second initial delay, targeting the /health endpoint on port 3000.</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--replicas 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Scales the deployment down to 1 replica.</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--replicas 3</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Scales the deployment back up to 3 replicas.</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sequence demonstrates setting up a readiness probe to ensure pods are checked for health before being considered ready. Adjusting replica counts verifies that the deployment can adapt while maintaining readiness checks, ensuring reliable scaling and traffic handling.</a:t>
            </a:r>
          </a:p>
        </p:txBody>
      </p:sp>
      <p:pic>
        <p:nvPicPr>
          <p:cNvPr id="3" name="Picture 2">
            <a:extLst>
              <a:ext uri="{FF2B5EF4-FFF2-40B4-BE49-F238E27FC236}">
                <a16:creationId xmlns:a16="http://schemas.microsoft.com/office/drawing/2014/main" id="{134CE7ED-609B-A2A5-C369-E23C4A18C318}"/>
              </a:ext>
            </a:extLst>
          </p:cNvPr>
          <p:cNvPicPr>
            <a:picLocks noChangeAspect="1"/>
          </p:cNvPicPr>
          <p:nvPr/>
        </p:nvPicPr>
        <p:blipFill>
          <a:blip r:embed="rId3"/>
          <a:stretch>
            <a:fillRect/>
          </a:stretch>
        </p:blipFill>
        <p:spPr>
          <a:xfrm>
            <a:off x="591317" y="1068295"/>
            <a:ext cx="7772400" cy="836150"/>
          </a:xfrm>
          <a:prstGeom prst="rect">
            <a:avLst/>
          </a:prstGeom>
        </p:spPr>
      </p:pic>
    </p:spTree>
    <p:extLst>
      <p:ext uri="{BB962C8B-B14F-4D97-AF65-F5344CB8AC3E}">
        <p14:creationId xmlns:p14="http://schemas.microsoft.com/office/powerpoint/2010/main" val="28298768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5F7BEB7-55A2-5790-46A1-7018C3BD3154}"/>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A5FC9E39-FD65-6B74-A5EA-880FECDF42DF}"/>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Executing </a:t>
            </a:r>
            <a:r>
              <a:rPr lang="en-US" dirty="0" err="1"/>
              <a:t>curl_loop.sh</a:t>
            </a:r>
            <a:endParaRPr lang="en-US" dirty="0"/>
          </a:p>
        </p:txBody>
      </p:sp>
      <p:sp>
        <p:nvSpPr>
          <p:cNvPr id="6" name="TextBox 5">
            <a:extLst>
              <a:ext uri="{FF2B5EF4-FFF2-40B4-BE49-F238E27FC236}">
                <a16:creationId xmlns:a16="http://schemas.microsoft.com/office/drawing/2014/main" id="{B21DF9A1-27DF-3282-4385-7EF5FBAE835A}"/>
              </a:ext>
            </a:extLst>
          </p:cNvPr>
          <p:cNvSpPr txBox="1"/>
          <p:nvPr/>
        </p:nvSpPr>
        <p:spPr>
          <a:xfrm>
            <a:off x="718738" y="2804614"/>
            <a:ext cx="7706523" cy="1569660"/>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~/DO180/labs/reliability-review/</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curl_loop.sh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runs a script that repeatedly executes a curl request to check the status of multiple pods (e.g., longload-5d9865b7c6-pwrwk and longload-56d84b4c7b-q7mst).</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script is successfully connecting to different pods and returning “Ok,” indicating that the pods are responsive and healthy. This looped check helps confirm the reliability and responsiveness of the deployed pods over time, ensuring they can handle repeated requests without failure.</a:t>
            </a:r>
          </a:p>
        </p:txBody>
      </p:sp>
      <p:pic>
        <p:nvPicPr>
          <p:cNvPr id="3" name="Picture 2" descr="A computer screen with white text&#10;&#10;Description automatically generated">
            <a:extLst>
              <a:ext uri="{FF2B5EF4-FFF2-40B4-BE49-F238E27FC236}">
                <a16:creationId xmlns:a16="http://schemas.microsoft.com/office/drawing/2014/main" id="{B4757288-0F71-B121-BBE1-C04DFD252BC5}"/>
              </a:ext>
            </a:extLst>
          </p:cNvPr>
          <p:cNvPicPr>
            <a:picLocks noChangeAspect="1"/>
          </p:cNvPicPr>
          <p:nvPr/>
        </p:nvPicPr>
        <p:blipFill>
          <a:blip r:embed="rId3"/>
          <a:stretch>
            <a:fillRect/>
          </a:stretch>
        </p:blipFill>
        <p:spPr>
          <a:xfrm>
            <a:off x="1387478" y="911253"/>
            <a:ext cx="5761725" cy="1660497"/>
          </a:xfrm>
          <a:prstGeom prst="rect">
            <a:avLst/>
          </a:prstGeom>
        </p:spPr>
      </p:pic>
    </p:spTree>
    <p:extLst>
      <p:ext uri="{BB962C8B-B14F-4D97-AF65-F5344CB8AC3E}">
        <p14:creationId xmlns:p14="http://schemas.microsoft.com/office/powerpoint/2010/main" val="25588212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71C04EA-083F-E0FA-68CF-366A68E4748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351DDB3-689D-9DBF-B5BB-7C0DF20C3C70}"/>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Horizontal Pod </a:t>
            </a:r>
            <a:r>
              <a:rPr lang="en-US" dirty="0" err="1"/>
              <a:t>Autoscaler</a:t>
            </a:r>
            <a:r>
              <a:rPr lang="en-US" dirty="0"/>
              <a:t> Configuration</a:t>
            </a:r>
          </a:p>
        </p:txBody>
      </p:sp>
      <p:sp>
        <p:nvSpPr>
          <p:cNvPr id="6" name="TextBox 5">
            <a:extLst>
              <a:ext uri="{FF2B5EF4-FFF2-40B4-BE49-F238E27FC236}">
                <a16:creationId xmlns:a16="http://schemas.microsoft.com/office/drawing/2014/main" id="{D0D6E2C8-4777-31E2-D700-9012EEAB9F3F}"/>
              </a:ext>
            </a:extLst>
          </p:cNvPr>
          <p:cNvSpPr txBox="1"/>
          <p:nvPr/>
        </p:nvSpPr>
        <p:spPr>
          <a:xfrm>
            <a:off x="529902" y="887104"/>
            <a:ext cx="3591722" cy="1200329"/>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configuration ensures that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scales between 1 to 3 replicas based on memory utilization. It helps maintain performance by automatically adjusting the number of pods in response to load changes, ensuring optimal resource usage.</a:t>
            </a:r>
          </a:p>
        </p:txBody>
      </p:sp>
      <p:pic>
        <p:nvPicPr>
          <p:cNvPr id="3" name="Picture 2" descr="A screenshot of a computer program&#10;&#10;Description automatically generated">
            <a:extLst>
              <a:ext uri="{FF2B5EF4-FFF2-40B4-BE49-F238E27FC236}">
                <a16:creationId xmlns:a16="http://schemas.microsoft.com/office/drawing/2014/main" id="{72B78790-EC9D-D129-4F7B-F1FD439ACD86}"/>
              </a:ext>
            </a:extLst>
          </p:cNvPr>
          <p:cNvPicPr>
            <a:picLocks noChangeAspect="1"/>
          </p:cNvPicPr>
          <p:nvPr/>
        </p:nvPicPr>
        <p:blipFill>
          <a:blip r:embed="rId3"/>
          <a:stretch>
            <a:fillRect/>
          </a:stretch>
        </p:blipFill>
        <p:spPr>
          <a:xfrm>
            <a:off x="4500786" y="775079"/>
            <a:ext cx="4555940" cy="3231654"/>
          </a:xfrm>
          <a:prstGeom prst="rect">
            <a:avLst/>
          </a:prstGeom>
        </p:spPr>
      </p:pic>
    </p:spTree>
    <p:extLst>
      <p:ext uri="{BB962C8B-B14F-4D97-AF65-F5344CB8AC3E}">
        <p14:creationId xmlns:p14="http://schemas.microsoft.com/office/powerpoint/2010/main" val="3210454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E7539CE-50E2-2D7E-F051-83D4AF22DB8F}"/>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138C59A-D7C7-50F3-6346-E1275A7DF78E}"/>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Editing the HPA YAML Configuration File</a:t>
            </a:r>
          </a:p>
        </p:txBody>
      </p:sp>
      <p:sp>
        <p:nvSpPr>
          <p:cNvPr id="6" name="TextBox 5">
            <a:extLst>
              <a:ext uri="{FF2B5EF4-FFF2-40B4-BE49-F238E27FC236}">
                <a16:creationId xmlns:a16="http://schemas.microsoft.com/office/drawing/2014/main" id="{2CA95AB8-A5A3-037F-DEFB-07706A8265CE}"/>
              </a:ext>
            </a:extLst>
          </p:cNvPr>
          <p:cNvSpPr txBox="1"/>
          <p:nvPr/>
        </p:nvSpPr>
        <p:spPr>
          <a:xfrm>
            <a:off x="394661" y="2248584"/>
            <a:ext cx="8695985" cy="646331"/>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vim ~/DO180/labs/reliability-review/</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hpa.yml</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opens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hpa.yml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located in the specified directory using the vim text editor. The vim editor allows for editing and modifying the Horizontal Pod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(HPA) YAML configuration file.</a:t>
            </a:r>
          </a:p>
        </p:txBody>
      </p:sp>
      <p:pic>
        <p:nvPicPr>
          <p:cNvPr id="3" name="Picture 2">
            <a:extLst>
              <a:ext uri="{FF2B5EF4-FFF2-40B4-BE49-F238E27FC236}">
                <a16:creationId xmlns:a16="http://schemas.microsoft.com/office/drawing/2014/main" id="{DBA7AECD-2D48-48BA-41A9-B15C245BE635}"/>
              </a:ext>
            </a:extLst>
          </p:cNvPr>
          <p:cNvPicPr>
            <a:picLocks noChangeAspect="1"/>
          </p:cNvPicPr>
          <p:nvPr/>
        </p:nvPicPr>
        <p:blipFill>
          <a:blip r:embed="rId3"/>
          <a:stretch>
            <a:fillRect/>
          </a:stretch>
        </p:blipFill>
        <p:spPr>
          <a:xfrm>
            <a:off x="685800" y="1381172"/>
            <a:ext cx="7772400" cy="279400"/>
          </a:xfrm>
          <a:prstGeom prst="rect">
            <a:avLst/>
          </a:prstGeom>
        </p:spPr>
      </p:pic>
    </p:spTree>
    <p:extLst>
      <p:ext uri="{BB962C8B-B14F-4D97-AF65-F5344CB8AC3E}">
        <p14:creationId xmlns:p14="http://schemas.microsoft.com/office/powerpoint/2010/main" val="1980617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1669A6F-C677-5483-2911-9E1D8EE46BE0}"/>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473C946-621A-2426-5C5F-D5F969752BC6}"/>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Applying and checking the HPA</a:t>
            </a:r>
          </a:p>
        </p:txBody>
      </p:sp>
      <p:sp>
        <p:nvSpPr>
          <p:cNvPr id="6" name="TextBox 5">
            <a:extLst>
              <a:ext uri="{FF2B5EF4-FFF2-40B4-BE49-F238E27FC236}">
                <a16:creationId xmlns:a16="http://schemas.microsoft.com/office/drawing/2014/main" id="{A6B9B018-234E-3606-12AC-12207C1BF095}"/>
              </a:ext>
            </a:extLst>
          </p:cNvPr>
          <p:cNvSpPr txBox="1"/>
          <p:nvPr/>
        </p:nvSpPr>
        <p:spPr>
          <a:xfrm>
            <a:off x="700499" y="2470245"/>
            <a:ext cx="7474510" cy="2308324"/>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apply -f ~/DO180/labs/reliability-review/</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hpa.yml</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applies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hpa.yml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configuration file, creating or updating the Horizontal Pod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(HPA)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The HPA settings are read from the YAML file, allowing Kubernetes to manage pod scaling based on the defined resource metrics</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a:t>
            </a: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current status of the Horizontal Pod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It displays information about the HPA, such as the deployment it’s monitoring, target metrics, minimum and maximum pod counts, current replicas, and age.</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These commands set up and confirm the HPA configuration, which is essential for auto-scaling your deployment based on resource utilization. The HPA aims to keep your application’s resource usage efficient by scaling pods between 1 to 3 replicas as per the defined memory utilization target of 60%.</a:t>
            </a:r>
          </a:p>
        </p:txBody>
      </p:sp>
      <p:pic>
        <p:nvPicPr>
          <p:cNvPr id="3" name="Picture 2" descr="A screen shot of a computer&#10;&#10;Description automatically generated">
            <a:extLst>
              <a:ext uri="{FF2B5EF4-FFF2-40B4-BE49-F238E27FC236}">
                <a16:creationId xmlns:a16="http://schemas.microsoft.com/office/drawing/2014/main" id="{974A9B79-A173-2962-3205-0E79308E280B}"/>
              </a:ext>
            </a:extLst>
          </p:cNvPr>
          <p:cNvPicPr>
            <a:picLocks noChangeAspect="1"/>
          </p:cNvPicPr>
          <p:nvPr/>
        </p:nvPicPr>
        <p:blipFill>
          <a:blip r:embed="rId3"/>
          <a:stretch>
            <a:fillRect/>
          </a:stretch>
        </p:blipFill>
        <p:spPr>
          <a:xfrm>
            <a:off x="787400" y="976858"/>
            <a:ext cx="7569200" cy="965200"/>
          </a:xfrm>
          <a:prstGeom prst="rect">
            <a:avLst/>
          </a:prstGeom>
        </p:spPr>
      </p:pic>
    </p:spTree>
    <p:extLst>
      <p:ext uri="{BB962C8B-B14F-4D97-AF65-F5344CB8AC3E}">
        <p14:creationId xmlns:p14="http://schemas.microsoft.com/office/powerpoint/2010/main" val="1622188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D5405A8-C1C6-E9E2-EA52-D9817B5397E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57AF637-1177-E4E6-4F16-4F464B9F3810}"/>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Executing memory Allocation Script</a:t>
            </a:r>
          </a:p>
        </p:txBody>
      </p:sp>
      <p:sp>
        <p:nvSpPr>
          <p:cNvPr id="6" name="TextBox 5">
            <a:extLst>
              <a:ext uri="{FF2B5EF4-FFF2-40B4-BE49-F238E27FC236}">
                <a16:creationId xmlns:a16="http://schemas.microsoft.com/office/drawing/2014/main" id="{9045A1B3-0662-597C-D245-AB6D123B2D9E}"/>
              </a:ext>
            </a:extLst>
          </p:cNvPr>
          <p:cNvSpPr txBox="1"/>
          <p:nvPr/>
        </p:nvSpPr>
        <p:spPr>
          <a:xfrm>
            <a:off x="512317" y="2126819"/>
            <a:ext cx="8078005" cy="1569660"/>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~/DO180/labs/reliability-review/</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allocate.sh</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executes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allocate.sh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script located in the ~/DO180/labs/reliability-review directory. The script appears to force a pod (longload-56d84b4c7b-q7mst) to start consuming additional memory.</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action simulates a high-memory load on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potentially triggering the Horizontal Pod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(HPA) to respond by scaling up the number of pods to handle increased resource demands. This step is useful for testing how effectively the HPA adjusts to changes in memory utilization.</a:t>
            </a:r>
          </a:p>
        </p:txBody>
      </p:sp>
      <p:pic>
        <p:nvPicPr>
          <p:cNvPr id="3" name="Picture 2">
            <a:extLst>
              <a:ext uri="{FF2B5EF4-FFF2-40B4-BE49-F238E27FC236}">
                <a16:creationId xmlns:a16="http://schemas.microsoft.com/office/drawing/2014/main" id="{C0C683B3-8D24-6BAB-4A25-B5EF60778F8C}"/>
              </a:ext>
            </a:extLst>
          </p:cNvPr>
          <p:cNvPicPr>
            <a:picLocks noChangeAspect="1"/>
          </p:cNvPicPr>
          <p:nvPr/>
        </p:nvPicPr>
        <p:blipFill>
          <a:blip r:embed="rId3"/>
          <a:stretch>
            <a:fillRect/>
          </a:stretch>
        </p:blipFill>
        <p:spPr>
          <a:xfrm>
            <a:off x="861157" y="1273420"/>
            <a:ext cx="5803900" cy="381000"/>
          </a:xfrm>
          <a:prstGeom prst="rect">
            <a:avLst/>
          </a:prstGeom>
        </p:spPr>
      </p:pic>
    </p:spTree>
    <p:extLst>
      <p:ext uri="{BB962C8B-B14F-4D97-AF65-F5344CB8AC3E}">
        <p14:creationId xmlns:p14="http://schemas.microsoft.com/office/powerpoint/2010/main" val="2390680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95CFC13-FC3D-E8C6-3F4F-C53A95AC2D3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FDC557B-C0EB-8154-3709-745EE49F2AD1}"/>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Monitoring HPA changes for </a:t>
            </a:r>
            <a:r>
              <a:rPr lang="en-US" dirty="0" err="1"/>
              <a:t>longload</a:t>
            </a:r>
            <a:endParaRPr lang="en-US" dirty="0"/>
          </a:p>
        </p:txBody>
      </p:sp>
      <p:sp>
        <p:nvSpPr>
          <p:cNvPr id="6" name="TextBox 5">
            <a:extLst>
              <a:ext uri="{FF2B5EF4-FFF2-40B4-BE49-F238E27FC236}">
                <a16:creationId xmlns:a16="http://schemas.microsoft.com/office/drawing/2014/main" id="{97C009C6-D61E-F527-E9B5-D7CDC0A998FE}"/>
              </a:ext>
            </a:extLst>
          </p:cNvPr>
          <p:cNvSpPr txBox="1"/>
          <p:nvPr/>
        </p:nvSpPr>
        <p:spPr>
          <a:xfrm>
            <a:off x="512317" y="2126819"/>
            <a:ext cx="8078005" cy="1569660"/>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watch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continuously monitors the Horizontal Pod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(HPA) status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The watch utility runs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 at regular intervals, providing real-time updates on the HPA’s scaling behavior, target utilization, and the number of replicas.</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approach is effective for observing how the HPA responds to changes in resource consumption over time, such as memory or CPU utilization spikes. It allows you to track scaling events and verify if the HPA is functioning as expected based on the defined metrics and thresholds.</a:t>
            </a:r>
          </a:p>
        </p:txBody>
      </p:sp>
      <p:pic>
        <p:nvPicPr>
          <p:cNvPr id="4" name="Picture 3">
            <a:extLst>
              <a:ext uri="{FF2B5EF4-FFF2-40B4-BE49-F238E27FC236}">
                <a16:creationId xmlns:a16="http://schemas.microsoft.com/office/drawing/2014/main" id="{D6924030-341D-1AC1-5787-E3270147C388}"/>
              </a:ext>
            </a:extLst>
          </p:cNvPr>
          <p:cNvPicPr>
            <a:picLocks noChangeAspect="1"/>
          </p:cNvPicPr>
          <p:nvPr/>
        </p:nvPicPr>
        <p:blipFill>
          <a:blip r:embed="rId3"/>
          <a:stretch>
            <a:fillRect/>
          </a:stretch>
        </p:blipFill>
        <p:spPr>
          <a:xfrm>
            <a:off x="674007" y="1052043"/>
            <a:ext cx="7404100" cy="444500"/>
          </a:xfrm>
          <a:prstGeom prst="rect">
            <a:avLst/>
          </a:prstGeom>
        </p:spPr>
      </p:pic>
    </p:spTree>
    <p:extLst>
      <p:ext uri="{BB962C8B-B14F-4D97-AF65-F5344CB8AC3E}">
        <p14:creationId xmlns:p14="http://schemas.microsoft.com/office/powerpoint/2010/main" val="2798490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C1C432F-86AD-0108-35CC-139957D80AF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75AA888-9094-5F24-2A96-3CD842E553A0}"/>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Monitoring HPA Metrics and Scaling Behavior</a:t>
            </a:r>
          </a:p>
        </p:txBody>
      </p:sp>
      <p:pic>
        <p:nvPicPr>
          <p:cNvPr id="7" name="Picture 6" descr="A screenshot of a computer&#10;&#10;Description automatically generated">
            <a:extLst>
              <a:ext uri="{FF2B5EF4-FFF2-40B4-BE49-F238E27FC236}">
                <a16:creationId xmlns:a16="http://schemas.microsoft.com/office/drawing/2014/main" id="{9D9353B8-AAA8-FFB8-07F7-3BBF8B860B40}"/>
              </a:ext>
            </a:extLst>
          </p:cNvPr>
          <p:cNvPicPr>
            <a:picLocks noChangeAspect="1"/>
          </p:cNvPicPr>
          <p:nvPr/>
        </p:nvPicPr>
        <p:blipFill>
          <a:blip r:embed="rId3"/>
          <a:stretch>
            <a:fillRect/>
          </a:stretch>
        </p:blipFill>
        <p:spPr>
          <a:xfrm>
            <a:off x="685800" y="854071"/>
            <a:ext cx="7772400" cy="2035855"/>
          </a:xfrm>
          <a:prstGeom prst="rect">
            <a:avLst/>
          </a:prstGeom>
        </p:spPr>
      </p:pic>
      <p:sp>
        <p:nvSpPr>
          <p:cNvPr id="8" name="TextBox 7">
            <a:extLst>
              <a:ext uri="{FF2B5EF4-FFF2-40B4-BE49-F238E27FC236}">
                <a16:creationId xmlns:a16="http://schemas.microsoft.com/office/drawing/2014/main" id="{96536AFD-63F8-F513-6665-B425C7908A7A}"/>
              </a:ext>
            </a:extLst>
          </p:cNvPr>
          <p:cNvSpPr txBox="1"/>
          <p:nvPr/>
        </p:nvSpPr>
        <p:spPr>
          <a:xfrm>
            <a:off x="685800" y="3133569"/>
            <a:ext cx="7652857" cy="1938992"/>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watch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hpa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continuously monitors the Horizontal Pod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Autoscaler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(HPA) status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longload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updating every 2 seconds. The HPA has detected that memory utilization has reached 84%, exceeding the set target of 60%. As a result, the HPA scaled up to 2 replicas to handle the increased load, within the defined limits of 1 to 3 pods.</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increase in replica count demonstrates the HPA’s responsiveness to rising resource demands, ensuring the application remains performant as load increases. This automatic scaling helps maintain stability and prevent resource saturation under heavier loads.</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69087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E941544-14BD-BD06-679E-8CBDB549F12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4545B5F-187C-08BB-AF10-649C99EAEDE6}"/>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Releasing memory and monitoring HPA</a:t>
            </a:r>
          </a:p>
        </p:txBody>
      </p:sp>
      <p:sp>
        <p:nvSpPr>
          <p:cNvPr id="6" name="TextBox 5">
            <a:extLst>
              <a:ext uri="{FF2B5EF4-FFF2-40B4-BE49-F238E27FC236}">
                <a16:creationId xmlns:a16="http://schemas.microsoft.com/office/drawing/2014/main" id="{1E63D3F8-4EC9-FFDC-D445-760A736876D5}"/>
              </a:ext>
            </a:extLst>
          </p:cNvPr>
          <p:cNvSpPr txBox="1"/>
          <p:nvPr/>
        </p:nvSpPr>
        <p:spPr>
          <a:xfrm>
            <a:off x="512317" y="2126819"/>
            <a:ext cx="8078005" cy="1384995"/>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~/DO180/labs/reliability-review/</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free.sh</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script is executed to release memory from the pod longload-56d84b4c7b-2f9t. The message “releasing memory!” indicates that memory resources are being freed up within this pod, likely to adjust the resource usage.</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By running the memory release script, you’re actively managing the pod’s resource consumption. The subsequent watch command is crucial for observing how the HPA responds to the decreased memory usage, ensuring that the system scales down if the resource utilization drops below the configured thresholds.</a:t>
            </a:r>
          </a:p>
        </p:txBody>
      </p:sp>
      <p:pic>
        <p:nvPicPr>
          <p:cNvPr id="4" name="Picture 3">
            <a:extLst>
              <a:ext uri="{FF2B5EF4-FFF2-40B4-BE49-F238E27FC236}">
                <a16:creationId xmlns:a16="http://schemas.microsoft.com/office/drawing/2014/main" id="{74862DC4-68A6-D07C-BF02-811CC729A7BC}"/>
              </a:ext>
            </a:extLst>
          </p:cNvPr>
          <p:cNvPicPr>
            <a:picLocks noChangeAspect="1"/>
          </p:cNvPicPr>
          <p:nvPr/>
        </p:nvPicPr>
        <p:blipFill>
          <a:blip r:embed="rId3"/>
          <a:stretch>
            <a:fillRect/>
          </a:stretch>
        </p:blipFill>
        <p:spPr>
          <a:xfrm>
            <a:off x="553677" y="962625"/>
            <a:ext cx="7772400" cy="626806"/>
          </a:xfrm>
          <a:prstGeom prst="rect">
            <a:avLst/>
          </a:prstGeom>
        </p:spPr>
      </p:pic>
    </p:spTree>
    <p:extLst>
      <p:ext uri="{BB962C8B-B14F-4D97-AF65-F5344CB8AC3E}">
        <p14:creationId xmlns:p14="http://schemas.microsoft.com/office/powerpoint/2010/main" val="18561847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E47FCC0-AA4B-33F2-7109-4BC0EE1B730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BC404BC-8D2A-D327-138A-4E146C728FC3}"/>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Releasing memory and monitoring HPA</a:t>
            </a:r>
          </a:p>
        </p:txBody>
      </p:sp>
      <p:sp>
        <p:nvSpPr>
          <p:cNvPr id="6" name="TextBox 5">
            <a:extLst>
              <a:ext uri="{FF2B5EF4-FFF2-40B4-BE49-F238E27FC236}">
                <a16:creationId xmlns:a16="http://schemas.microsoft.com/office/drawing/2014/main" id="{41842B80-37C4-1A2D-83B4-1B98344684C9}"/>
              </a:ext>
            </a:extLst>
          </p:cNvPr>
          <p:cNvSpPr txBox="1"/>
          <p:nvPr/>
        </p:nvSpPr>
        <p:spPr>
          <a:xfrm>
            <a:off x="512317" y="2126819"/>
            <a:ext cx="8078005" cy="646331"/>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reduction in replicas illustrates the HPA’s efficiency in optimizing resource usage by scaling down when load decreases, ensuring resources are not wasted when demand is low. This dynamic adjustment is key for maintaining cost-effectiveness and efficient resource utilization.</a:t>
            </a:r>
          </a:p>
        </p:txBody>
      </p:sp>
      <p:pic>
        <p:nvPicPr>
          <p:cNvPr id="3" name="Picture 2" descr="A black screen with white text&#10;&#10;Description automatically generated">
            <a:extLst>
              <a:ext uri="{FF2B5EF4-FFF2-40B4-BE49-F238E27FC236}">
                <a16:creationId xmlns:a16="http://schemas.microsoft.com/office/drawing/2014/main" id="{BF4273ED-CC8E-D330-6E0E-ED8E4430B21B}"/>
              </a:ext>
            </a:extLst>
          </p:cNvPr>
          <p:cNvPicPr>
            <a:picLocks noChangeAspect="1"/>
          </p:cNvPicPr>
          <p:nvPr/>
        </p:nvPicPr>
        <p:blipFill>
          <a:blip r:embed="rId3"/>
          <a:stretch>
            <a:fillRect/>
          </a:stretch>
        </p:blipFill>
        <p:spPr>
          <a:xfrm>
            <a:off x="665119" y="766890"/>
            <a:ext cx="7772400" cy="1167527"/>
          </a:xfrm>
          <a:prstGeom prst="rect">
            <a:avLst/>
          </a:prstGeom>
        </p:spPr>
      </p:pic>
    </p:spTree>
    <p:extLst>
      <p:ext uri="{BB962C8B-B14F-4D97-AF65-F5344CB8AC3E}">
        <p14:creationId xmlns:p14="http://schemas.microsoft.com/office/powerpoint/2010/main" val="1037199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46A26EE-17CD-C25E-B714-192B1468F43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4140FE7-C83C-9F36-494D-7B1BA3032C9E}"/>
              </a:ext>
            </a:extLst>
          </p:cNvPr>
          <p:cNvSpPr txBox="1">
            <a:spLocks noGrp="1"/>
          </p:cNvSpPr>
          <p:nvPr>
            <p:ph type="title"/>
          </p:nvPr>
        </p:nvSpPr>
        <p:spPr>
          <a:xfrm>
            <a:off x="411249" y="236524"/>
            <a:ext cx="8445583" cy="927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Inspecting Cluster Compute Resources</a:t>
            </a:r>
          </a:p>
        </p:txBody>
      </p:sp>
      <p:sp>
        <p:nvSpPr>
          <p:cNvPr id="3" name="TextBox 2">
            <a:extLst>
              <a:ext uri="{FF2B5EF4-FFF2-40B4-BE49-F238E27FC236}">
                <a16:creationId xmlns:a16="http://schemas.microsoft.com/office/drawing/2014/main" id="{74E0E109-B4A1-09C5-2941-432711D57653}"/>
              </a:ext>
            </a:extLst>
          </p:cNvPr>
          <p:cNvSpPr txBox="1"/>
          <p:nvPr/>
        </p:nvSpPr>
        <p:spPr>
          <a:xfrm>
            <a:off x="479251" y="1163781"/>
            <a:ext cx="8185497" cy="1754326"/>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Cluster administrators can inspect node resources using:</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node &lt;node-name&gt;: Displays the node’s resource capacity, allocatable resources, and current usage.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adm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top pods -n &lt;namespace&gt;: Shows compute resource usage for each pod in a specified project.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adm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top node &lt;node-name&gt;: Displays overall resource usage of a specific node.</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These tools help ensure efficient resource allocation and monitor usage across the cluster.</a:t>
            </a:r>
          </a:p>
        </p:txBody>
      </p:sp>
    </p:spTree>
    <p:extLst>
      <p:ext uri="{BB962C8B-B14F-4D97-AF65-F5344CB8AC3E}">
        <p14:creationId xmlns:p14="http://schemas.microsoft.com/office/powerpoint/2010/main" val="836051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93" name="Google Shape;2093;p41"/>
          <p:cNvGrpSpPr/>
          <p:nvPr/>
        </p:nvGrpSpPr>
        <p:grpSpPr>
          <a:xfrm>
            <a:off x="2271410" y="1088387"/>
            <a:ext cx="4980560" cy="2783221"/>
            <a:chOff x="3575731" y="981383"/>
            <a:chExt cx="1992654" cy="1357951"/>
          </a:xfrm>
        </p:grpSpPr>
        <p:grpSp>
          <p:nvGrpSpPr>
            <p:cNvPr id="2094" name="Google Shape;2094;p41"/>
            <p:cNvGrpSpPr/>
            <p:nvPr/>
          </p:nvGrpSpPr>
          <p:grpSpPr>
            <a:xfrm>
              <a:off x="3575731" y="981383"/>
              <a:ext cx="1992654" cy="1357951"/>
              <a:chOff x="3643323" y="2243403"/>
              <a:chExt cx="1778202" cy="1211807"/>
            </a:xfrm>
          </p:grpSpPr>
          <p:sp>
            <p:nvSpPr>
              <p:cNvPr id="2095" name="Google Shape;2095;p41"/>
              <p:cNvSpPr/>
              <p:nvPr/>
            </p:nvSpPr>
            <p:spPr>
              <a:xfrm>
                <a:off x="3665033" y="2266731"/>
                <a:ext cx="1756493" cy="1138252"/>
              </a:xfrm>
              <a:custGeom>
                <a:avLst/>
                <a:gdLst/>
                <a:ahLst/>
                <a:cxnLst/>
                <a:rect l="l" t="t" r="r" b="b"/>
                <a:pathLst>
                  <a:path w="26053" h="16883" extrusionOk="0">
                    <a:moveTo>
                      <a:pt x="5833" y="1376"/>
                    </a:moveTo>
                    <a:cubicBezTo>
                      <a:pt x="5844" y="1376"/>
                      <a:pt x="5854" y="1377"/>
                      <a:pt x="5865" y="1380"/>
                    </a:cubicBezTo>
                    <a:lnTo>
                      <a:pt x="5904" y="1388"/>
                    </a:lnTo>
                    <a:cubicBezTo>
                      <a:pt x="5973" y="1411"/>
                      <a:pt x="6019" y="1487"/>
                      <a:pt x="5996" y="1564"/>
                    </a:cubicBezTo>
                    <a:cubicBezTo>
                      <a:pt x="5980" y="1626"/>
                      <a:pt x="5927" y="1664"/>
                      <a:pt x="5865" y="1664"/>
                    </a:cubicBezTo>
                    <a:cubicBezTo>
                      <a:pt x="5858" y="1665"/>
                      <a:pt x="5851" y="1665"/>
                      <a:pt x="5845" y="1665"/>
                    </a:cubicBezTo>
                    <a:cubicBezTo>
                      <a:pt x="5784" y="1665"/>
                      <a:pt x="5732" y="1635"/>
                      <a:pt x="5704" y="1579"/>
                    </a:cubicBezTo>
                    <a:cubicBezTo>
                      <a:pt x="5681" y="1541"/>
                      <a:pt x="5681" y="1487"/>
                      <a:pt x="5704" y="1449"/>
                    </a:cubicBezTo>
                    <a:cubicBezTo>
                      <a:pt x="5729" y="1405"/>
                      <a:pt x="5781" y="1376"/>
                      <a:pt x="5833" y="1376"/>
                    </a:cubicBezTo>
                    <a:close/>
                    <a:moveTo>
                      <a:pt x="4848" y="1428"/>
                    </a:moveTo>
                    <a:cubicBezTo>
                      <a:pt x="4865" y="1428"/>
                      <a:pt x="4883" y="1430"/>
                      <a:pt x="4898" y="1434"/>
                    </a:cubicBezTo>
                    <a:cubicBezTo>
                      <a:pt x="4952" y="1449"/>
                      <a:pt x="4982" y="1487"/>
                      <a:pt x="4982" y="1541"/>
                    </a:cubicBezTo>
                    <a:cubicBezTo>
                      <a:pt x="4975" y="1610"/>
                      <a:pt x="4921" y="1672"/>
                      <a:pt x="4844" y="1687"/>
                    </a:cubicBezTo>
                    <a:cubicBezTo>
                      <a:pt x="4834" y="1689"/>
                      <a:pt x="4824" y="1690"/>
                      <a:pt x="4813" y="1690"/>
                    </a:cubicBezTo>
                    <a:cubicBezTo>
                      <a:pt x="4755" y="1690"/>
                      <a:pt x="4700" y="1655"/>
                      <a:pt x="4668" y="1603"/>
                    </a:cubicBezTo>
                    <a:cubicBezTo>
                      <a:pt x="4645" y="1564"/>
                      <a:pt x="4652" y="1510"/>
                      <a:pt x="4683" y="1472"/>
                    </a:cubicBezTo>
                    <a:lnTo>
                      <a:pt x="4691" y="1472"/>
                    </a:lnTo>
                    <a:cubicBezTo>
                      <a:pt x="4722" y="1434"/>
                      <a:pt x="4768" y="1441"/>
                      <a:pt x="4798" y="1434"/>
                    </a:cubicBezTo>
                    <a:cubicBezTo>
                      <a:pt x="4814" y="1430"/>
                      <a:pt x="4831" y="1428"/>
                      <a:pt x="4848" y="1428"/>
                    </a:cubicBezTo>
                    <a:close/>
                    <a:moveTo>
                      <a:pt x="4238" y="1933"/>
                    </a:moveTo>
                    <a:cubicBezTo>
                      <a:pt x="4315" y="1933"/>
                      <a:pt x="4384" y="2002"/>
                      <a:pt x="4384" y="2086"/>
                    </a:cubicBezTo>
                    <a:cubicBezTo>
                      <a:pt x="4384" y="2186"/>
                      <a:pt x="4307" y="2278"/>
                      <a:pt x="4207" y="2293"/>
                    </a:cubicBezTo>
                    <a:cubicBezTo>
                      <a:pt x="4194" y="2296"/>
                      <a:pt x="4182" y="2297"/>
                      <a:pt x="4169" y="2297"/>
                    </a:cubicBezTo>
                    <a:cubicBezTo>
                      <a:pt x="4068" y="2297"/>
                      <a:pt x="3977" y="2219"/>
                      <a:pt x="3977" y="2117"/>
                    </a:cubicBezTo>
                    <a:cubicBezTo>
                      <a:pt x="4015" y="2002"/>
                      <a:pt x="4115" y="1933"/>
                      <a:pt x="4238" y="1933"/>
                    </a:cubicBezTo>
                    <a:close/>
                    <a:moveTo>
                      <a:pt x="5120" y="1979"/>
                    </a:moveTo>
                    <a:cubicBezTo>
                      <a:pt x="5197" y="1979"/>
                      <a:pt x="5269" y="2041"/>
                      <a:pt x="5282" y="2124"/>
                    </a:cubicBezTo>
                    <a:cubicBezTo>
                      <a:pt x="5275" y="2227"/>
                      <a:pt x="5197" y="2302"/>
                      <a:pt x="5097" y="2302"/>
                    </a:cubicBezTo>
                    <a:cubicBezTo>
                      <a:pt x="5092" y="2302"/>
                      <a:pt x="5087" y="2301"/>
                      <a:pt x="5082" y="2301"/>
                    </a:cubicBezTo>
                    <a:cubicBezTo>
                      <a:pt x="5029" y="2293"/>
                      <a:pt x="4967" y="2278"/>
                      <a:pt x="4921" y="2255"/>
                    </a:cubicBezTo>
                    <a:cubicBezTo>
                      <a:pt x="4844" y="2209"/>
                      <a:pt x="4844" y="2109"/>
                      <a:pt x="4921" y="2063"/>
                    </a:cubicBezTo>
                    <a:cubicBezTo>
                      <a:pt x="4967" y="2032"/>
                      <a:pt x="5021" y="2009"/>
                      <a:pt x="5075" y="1986"/>
                    </a:cubicBezTo>
                    <a:cubicBezTo>
                      <a:pt x="5090" y="1981"/>
                      <a:pt x="5105" y="1979"/>
                      <a:pt x="5120" y="1979"/>
                    </a:cubicBezTo>
                    <a:close/>
                    <a:moveTo>
                      <a:pt x="7270" y="1"/>
                    </a:moveTo>
                    <a:cubicBezTo>
                      <a:pt x="4494" y="1"/>
                      <a:pt x="767" y="2650"/>
                      <a:pt x="408" y="5548"/>
                    </a:cubicBezTo>
                    <a:cubicBezTo>
                      <a:pt x="1" y="8879"/>
                      <a:pt x="2073" y="9869"/>
                      <a:pt x="2073" y="9869"/>
                    </a:cubicBezTo>
                    <a:cubicBezTo>
                      <a:pt x="2073" y="9869"/>
                      <a:pt x="577" y="14283"/>
                      <a:pt x="4929" y="16324"/>
                    </a:cubicBezTo>
                    <a:cubicBezTo>
                      <a:pt x="5776" y="16722"/>
                      <a:pt x="6595" y="16882"/>
                      <a:pt x="7365" y="16882"/>
                    </a:cubicBezTo>
                    <a:cubicBezTo>
                      <a:pt x="10546" y="16882"/>
                      <a:pt x="12881" y="14145"/>
                      <a:pt x="12881" y="14145"/>
                    </a:cubicBezTo>
                    <a:cubicBezTo>
                      <a:pt x="12881" y="14145"/>
                      <a:pt x="14820" y="16179"/>
                      <a:pt x="18025" y="16179"/>
                    </a:cubicBezTo>
                    <a:cubicBezTo>
                      <a:pt x="18566" y="16179"/>
                      <a:pt x="19142" y="16122"/>
                      <a:pt x="19750" y="15987"/>
                    </a:cubicBezTo>
                    <a:cubicBezTo>
                      <a:pt x="23112" y="15234"/>
                      <a:pt x="22775" y="12448"/>
                      <a:pt x="22775" y="12448"/>
                    </a:cubicBezTo>
                    <a:cubicBezTo>
                      <a:pt x="22775" y="12448"/>
                      <a:pt x="26052" y="11972"/>
                      <a:pt x="25998" y="8772"/>
                    </a:cubicBezTo>
                    <a:cubicBezTo>
                      <a:pt x="25937" y="4588"/>
                      <a:pt x="22022" y="4358"/>
                      <a:pt x="22022" y="4358"/>
                    </a:cubicBezTo>
                    <a:cubicBezTo>
                      <a:pt x="22022" y="4358"/>
                      <a:pt x="20971" y="520"/>
                      <a:pt x="16688" y="213"/>
                    </a:cubicBezTo>
                    <a:cubicBezTo>
                      <a:pt x="16509" y="200"/>
                      <a:pt x="16335" y="194"/>
                      <a:pt x="16167" y="194"/>
                    </a:cubicBezTo>
                    <a:cubicBezTo>
                      <a:pt x="12724" y="194"/>
                      <a:pt x="11315" y="2754"/>
                      <a:pt x="11315" y="2754"/>
                    </a:cubicBezTo>
                    <a:cubicBezTo>
                      <a:pt x="11315" y="2754"/>
                      <a:pt x="11453" y="213"/>
                      <a:pt x="7477" y="6"/>
                    </a:cubicBezTo>
                    <a:cubicBezTo>
                      <a:pt x="7409" y="3"/>
                      <a:pt x="7339" y="1"/>
                      <a:pt x="7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573787" y="2943424"/>
                <a:ext cx="796904" cy="393935"/>
              </a:xfrm>
              <a:custGeom>
                <a:avLst/>
                <a:gdLst/>
                <a:ahLst/>
                <a:cxnLst/>
                <a:rect l="l" t="t" r="r" b="b"/>
                <a:pathLst>
                  <a:path w="11820" h="5843" extrusionOk="0">
                    <a:moveTo>
                      <a:pt x="11750" y="0"/>
                    </a:moveTo>
                    <a:cubicBezTo>
                      <a:pt x="11734" y="0"/>
                      <a:pt x="11718" y="7"/>
                      <a:pt x="11706" y="24"/>
                    </a:cubicBezTo>
                    <a:cubicBezTo>
                      <a:pt x="11621" y="147"/>
                      <a:pt x="11545" y="277"/>
                      <a:pt x="11453" y="392"/>
                    </a:cubicBezTo>
                    <a:cubicBezTo>
                      <a:pt x="11368" y="508"/>
                      <a:pt x="11276" y="615"/>
                      <a:pt x="11176" y="723"/>
                    </a:cubicBezTo>
                    <a:cubicBezTo>
                      <a:pt x="11123" y="769"/>
                      <a:pt x="11076" y="830"/>
                      <a:pt x="11023" y="876"/>
                    </a:cubicBezTo>
                    <a:cubicBezTo>
                      <a:pt x="10969" y="922"/>
                      <a:pt x="10908" y="968"/>
                      <a:pt x="10854" y="1014"/>
                    </a:cubicBezTo>
                    <a:cubicBezTo>
                      <a:pt x="10800" y="1060"/>
                      <a:pt x="10746" y="1106"/>
                      <a:pt x="10685" y="1145"/>
                    </a:cubicBezTo>
                    <a:cubicBezTo>
                      <a:pt x="10631" y="1191"/>
                      <a:pt x="10570" y="1229"/>
                      <a:pt x="10508" y="1268"/>
                    </a:cubicBezTo>
                    <a:cubicBezTo>
                      <a:pt x="10263" y="1421"/>
                      <a:pt x="10010" y="1544"/>
                      <a:pt x="9741" y="1644"/>
                    </a:cubicBezTo>
                    <a:cubicBezTo>
                      <a:pt x="9603" y="1697"/>
                      <a:pt x="9465" y="1736"/>
                      <a:pt x="9326" y="1774"/>
                    </a:cubicBezTo>
                    <a:cubicBezTo>
                      <a:pt x="9188" y="1805"/>
                      <a:pt x="9042" y="1820"/>
                      <a:pt x="8897" y="1820"/>
                    </a:cubicBezTo>
                    <a:cubicBezTo>
                      <a:pt x="8851" y="1828"/>
                      <a:pt x="8812" y="1859"/>
                      <a:pt x="8812" y="1912"/>
                    </a:cubicBezTo>
                    <a:cubicBezTo>
                      <a:pt x="8797" y="2135"/>
                      <a:pt x="8758" y="2350"/>
                      <a:pt x="8689" y="2565"/>
                    </a:cubicBezTo>
                    <a:cubicBezTo>
                      <a:pt x="8628" y="2787"/>
                      <a:pt x="8551" y="2995"/>
                      <a:pt x="8451" y="3194"/>
                    </a:cubicBezTo>
                    <a:cubicBezTo>
                      <a:pt x="8352" y="3394"/>
                      <a:pt x="8236" y="3586"/>
                      <a:pt x="8106" y="3770"/>
                    </a:cubicBezTo>
                    <a:cubicBezTo>
                      <a:pt x="7983" y="3962"/>
                      <a:pt x="7853" y="4138"/>
                      <a:pt x="7715" y="4315"/>
                    </a:cubicBezTo>
                    <a:cubicBezTo>
                      <a:pt x="7676" y="4353"/>
                      <a:pt x="7638" y="4399"/>
                      <a:pt x="7592" y="4438"/>
                    </a:cubicBezTo>
                    <a:cubicBezTo>
                      <a:pt x="7553" y="4468"/>
                      <a:pt x="7507" y="4507"/>
                      <a:pt x="7461" y="4545"/>
                    </a:cubicBezTo>
                    <a:cubicBezTo>
                      <a:pt x="7377" y="4614"/>
                      <a:pt x="7285" y="4683"/>
                      <a:pt x="7185" y="4745"/>
                    </a:cubicBezTo>
                    <a:lnTo>
                      <a:pt x="7047" y="4829"/>
                    </a:lnTo>
                    <a:lnTo>
                      <a:pt x="6893" y="4913"/>
                    </a:lnTo>
                    <a:cubicBezTo>
                      <a:pt x="6793" y="4967"/>
                      <a:pt x="6686" y="5013"/>
                      <a:pt x="6594" y="5059"/>
                    </a:cubicBezTo>
                    <a:cubicBezTo>
                      <a:pt x="6387" y="5151"/>
                      <a:pt x="6172" y="5236"/>
                      <a:pt x="5957" y="5297"/>
                    </a:cubicBezTo>
                    <a:cubicBezTo>
                      <a:pt x="5903" y="5313"/>
                      <a:pt x="5849" y="5336"/>
                      <a:pt x="5796" y="5351"/>
                    </a:cubicBezTo>
                    <a:lnTo>
                      <a:pt x="5634" y="5389"/>
                    </a:lnTo>
                    <a:cubicBezTo>
                      <a:pt x="5519" y="5420"/>
                      <a:pt x="5412" y="5435"/>
                      <a:pt x="5297" y="5451"/>
                    </a:cubicBezTo>
                    <a:lnTo>
                      <a:pt x="4967" y="5504"/>
                    </a:lnTo>
                    <a:cubicBezTo>
                      <a:pt x="4851" y="5520"/>
                      <a:pt x="4736" y="5520"/>
                      <a:pt x="4629" y="5535"/>
                    </a:cubicBezTo>
                    <a:lnTo>
                      <a:pt x="4460" y="5566"/>
                    </a:lnTo>
                    <a:cubicBezTo>
                      <a:pt x="4399" y="5574"/>
                      <a:pt x="4345" y="5581"/>
                      <a:pt x="4291" y="5589"/>
                    </a:cubicBezTo>
                    <a:lnTo>
                      <a:pt x="3953" y="5627"/>
                    </a:lnTo>
                    <a:cubicBezTo>
                      <a:pt x="3851" y="5634"/>
                      <a:pt x="3749" y="5638"/>
                      <a:pt x="3647" y="5638"/>
                    </a:cubicBezTo>
                    <a:cubicBezTo>
                      <a:pt x="3289" y="5638"/>
                      <a:pt x="2935" y="5596"/>
                      <a:pt x="2595" y="5512"/>
                    </a:cubicBezTo>
                    <a:cubicBezTo>
                      <a:pt x="2150" y="5412"/>
                      <a:pt x="1712" y="5274"/>
                      <a:pt x="1290" y="5098"/>
                    </a:cubicBezTo>
                    <a:cubicBezTo>
                      <a:pt x="875" y="4929"/>
                      <a:pt x="469" y="4706"/>
                      <a:pt x="93" y="4453"/>
                    </a:cubicBezTo>
                    <a:cubicBezTo>
                      <a:pt x="82" y="4446"/>
                      <a:pt x="70" y="4442"/>
                      <a:pt x="59" y="4442"/>
                    </a:cubicBezTo>
                    <a:cubicBezTo>
                      <a:pt x="45" y="4442"/>
                      <a:pt x="32" y="4448"/>
                      <a:pt x="23" y="4461"/>
                    </a:cubicBezTo>
                    <a:cubicBezTo>
                      <a:pt x="0" y="4484"/>
                      <a:pt x="8" y="4514"/>
                      <a:pt x="31" y="4537"/>
                    </a:cubicBezTo>
                    <a:cubicBezTo>
                      <a:pt x="392" y="4837"/>
                      <a:pt x="791" y="5082"/>
                      <a:pt x="1229" y="5267"/>
                    </a:cubicBezTo>
                    <a:cubicBezTo>
                      <a:pt x="1651" y="5451"/>
                      <a:pt x="2104" y="5589"/>
                      <a:pt x="2572" y="5666"/>
                    </a:cubicBezTo>
                    <a:cubicBezTo>
                      <a:pt x="2794" y="5712"/>
                      <a:pt x="3032" y="5735"/>
                      <a:pt x="3263" y="5765"/>
                    </a:cubicBezTo>
                    <a:cubicBezTo>
                      <a:pt x="3378" y="5781"/>
                      <a:pt x="3493" y="5781"/>
                      <a:pt x="3608" y="5788"/>
                    </a:cubicBezTo>
                    <a:cubicBezTo>
                      <a:pt x="3669" y="5796"/>
                      <a:pt x="3723" y="5804"/>
                      <a:pt x="3785" y="5811"/>
                    </a:cubicBezTo>
                    <a:cubicBezTo>
                      <a:pt x="3846" y="5811"/>
                      <a:pt x="3900" y="5819"/>
                      <a:pt x="3961" y="5819"/>
                    </a:cubicBezTo>
                    <a:lnTo>
                      <a:pt x="4314" y="5842"/>
                    </a:lnTo>
                    <a:cubicBezTo>
                      <a:pt x="4429" y="5842"/>
                      <a:pt x="4544" y="5835"/>
                      <a:pt x="4667" y="5827"/>
                    </a:cubicBezTo>
                    <a:cubicBezTo>
                      <a:pt x="4782" y="5819"/>
                      <a:pt x="4898" y="5804"/>
                      <a:pt x="5013" y="5781"/>
                    </a:cubicBezTo>
                    <a:lnTo>
                      <a:pt x="5358" y="5704"/>
                    </a:lnTo>
                    <a:cubicBezTo>
                      <a:pt x="5819" y="5612"/>
                      <a:pt x="6264" y="5458"/>
                      <a:pt x="6694" y="5259"/>
                    </a:cubicBezTo>
                    <a:cubicBezTo>
                      <a:pt x="7108" y="5036"/>
                      <a:pt x="7492" y="4760"/>
                      <a:pt x="7837" y="4430"/>
                    </a:cubicBezTo>
                    <a:cubicBezTo>
                      <a:pt x="8014" y="4276"/>
                      <a:pt x="8183" y="4108"/>
                      <a:pt x="8321" y="3916"/>
                    </a:cubicBezTo>
                    <a:cubicBezTo>
                      <a:pt x="8459" y="3716"/>
                      <a:pt x="8574" y="3509"/>
                      <a:pt x="8666" y="3286"/>
                    </a:cubicBezTo>
                    <a:cubicBezTo>
                      <a:pt x="8839" y="2882"/>
                      <a:pt x="8951" y="2445"/>
                      <a:pt x="8990" y="1999"/>
                    </a:cubicBezTo>
                    <a:lnTo>
                      <a:pt x="8990" y="1999"/>
                    </a:lnTo>
                    <a:cubicBezTo>
                      <a:pt x="9114" y="1990"/>
                      <a:pt x="9242" y="1977"/>
                      <a:pt x="9365" y="1958"/>
                    </a:cubicBezTo>
                    <a:cubicBezTo>
                      <a:pt x="9442" y="1951"/>
                      <a:pt x="9518" y="1943"/>
                      <a:pt x="9587" y="1920"/>
                    </a:cubicBezTo>
                    <a:cubicBezTo>
                      <a:pt x="9664" y="1905"/>
                      <a:pt x="9741" y="1897"/>
                      <a:pt x="9818" y="1874"/>
                    </a:cubicBezTo>
                    <a:cubicBezTo>
                      <a:pt x="9887" y="1851"/>
                      <a:pt x="9963" y="1828"/>
                      <a:pt x="10033" y="1805"/>
                    </a:cubicBezTo>
                    <a:cubicBezTo>
                      <a:pt x="10109" y="1774"/>
                      <a:pt x="10178" y="1743"/>
                      <a:pt x="10247" y="1713"/>
                    </a:cubicBezTo>
                    <a:lnTo>
                      <a:pt x="10455" y="1598"/>
                    </a:lnTo>
                    <a:cubicBezTo>
                      <a:pt x="10516" y="1559"/>
                      <a:pt x="10578" y="1513"/>
                      <a:pt x="10647" y="1475"/>
                    </a:cubicBezTo>
                    <a:cubicBezTo>
                      <a:pt x="11023" y="1214"/>
                      <a:pt x="11345" y="876"/>
                      <a:pt x="11591" y="477"/>
                    </a:cubicBezTo>
                    <a:cubicBezTo>
                      <a:pt x="11629" y="416"/>
                      <a:pt x="11667" y="346"/>
                      <a:pt x="11698" y="277"/>
                    </a:cubicBezTo>
                    <a:lnTo>
                      <a:pt x="11798" y="78"/>
                    </a:lnTo>
                    <a:cubicBezTo>
                      <a:pt x="11819" y="35"/>
                      <a:pt x="11786" y="0"/>
                      <a:pt x="11750"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643323" y="2243403"/>
                <a:ext cx="1738357" cy="1211807"/>
              </a:xfrm>
              <a:custGeom>
                <a:avLst/>
                <a:gdLst/>
                <a:ahLst/>
                <a:cxnLst/>
                <a:rect l="l" t="t" r="r" b="b"/>
                <a:pathLst>
                  <a:path w="25784" h="17974" extrusionOk="0">
                    <a:moveTo>
                      <a:pt x="7229" y="0"/>
                    </a:moveTo>
                    <a:cubicBezTo>
                      <a:pt x="5646" y="0"/>
                      <a:pt x="4089" y="468"/>
                      <a:pt x="2756" y="1350"/>
                    </a:cubicBezTo>
                    <a:cubicBezTo>
                      <a:pt x="2012" y="1849"/>
                      <a:pt x="1382" y="2493"/>
                      <a:pt x="906" y="3246"/>
                    </a:cubicBezTo>
                    <a:cubicBezTo>
                      <a:pt x="430" y="3998"/>
                      <a:pt x="131" y="4858"/>
                      <a:pt x="31" y="5740"/>
                    </a:cubicBezTo>
                    <a:lnTo>
                      <a:pt x="1" y="6078"/>
                    </a:lnTo>
                    <a:cubicBezTo>
                      <a:pt x="1" y="6193"/>
                      <a:pt x="1" y="6301"/>
                      <a:pt x="1" y="6416"/>
                    </a:cubicBezTo>
                    <a:cubicBezTo>
                      <a:pt x="8" y="6523"/>
                      <a:pt x="1" y="6638"/>
                      <a:pt x="8" y="6746"/>
                    </a:cubicBezTo>
                    <a:lnTo>
                      <a:pt x="47" y="7084"/>
                    </a:lnTo>
                    <a:lnTo>
                      <a:pt x="70" y="7252"/>
                    </a:lnTo>
                    <a:lnTo>
                      <a:pt x="100" y="7414"/>
                    </a:lnTo>
                    <a:lnTo>
                      <a:pt x="177" y="7744"/>
                    </a:lnTo>
                    <a:cubicBezTo>
                      <a:pt x="239" y="7959"/>
                      <a:pt x="308" y="8173"/>
                      <a:pt x="392" y="8381"/>
                    </a:cubicBezTo>
                    <a:cubicBezTo>
                      <a:pt x="561" y="8795"/>
                      <a:pt x="776" y="9187"/>
                      <a:pt x="1037" y="9547"/>
                    </a:cubicBezTo>
                    <a:cubicBezTo>
                      <a:pt x="1106" y="9639"/>
                      <a:pt x="1175" y="9732"/>
                      <a:pt x="1244" y="9816"/>
                    </a:cubicBezTo>
                    <a:cubicBezTo>
                      <a:pt x="1321" y="9900"/>
                      <a:pt x="1390" y="9985"/>
                      <a:pt x="1467" y="10062"/>
                    </a:cubicBezTo>
                    <a:cubicBezTo>
                      <a:pt x="1604" y="10212"/>
                      <a:pt x="1753" y="10351"/>
                      <a:pt x="1909" y="10477"/>
                    </a:cubicBezTo>
                    <a:lnTo>
                      <a:pt x="1909" y="10477"/>
                    </a:lnTo>
                    <a:cubicBezTo>
                      <a:pt x="1800" y="10805"/>
                      <a:pt x="1724" y="11140"/>
                      <a:pt x="1682" y="11482"/>
                    </a:cubicBezTo>
                    <a:cubicBezTo>
                      <a:pt x="1628" y="11850"/>
                      <a:pt x="1620" y="12219"/>
                      <a:pt x="1636" y="12587"/>
                    </a:cubicBezTo>
                    <a:cubicBezTo>
                      <a:pt x="1682" y="13324"/>
                      <a:pt x="1889" y="14045"/>
                      <a:pt x="2242" y="14698"/>
                    </a:cubicBezTo>
                    <a:cubicBezTo>
                      <a:pt x="2603" y="15350"/>
                      <a:pt x="3086" y="15918"/>
                      <a:pt x="3670" y="16379"/>
                    </a:cubicBezTo>
                    <a:lnTo>
                      <a:pt x="3892" y="16548"/>
                    </a:lnTo>
                    <a:cubicBezTo>
                      <a:pt x="3961" y="16601"/>
                      <a:pt x="4038" y="16647"/>
                      <a:pt x="4115" y="16701"/>
                    </a:cubicBezTo>
                    <a:lnTo>
                      <a:pt x="4230" y="16786"/>
                    </a:lnTo>
                    <a:lnTo>
                      <a:pt x="4345" y="16855"/>
                    </a:lnTo>
                    <a:cubicBezTo>
                      <a:pt x="4429" y="16901"/>
                      <a:pt x="4506" y="16954"/>
                      <a:pt x="4583" y="17000"/>
                    </a:cubicBezTo>
                    <a:cubicBezTo>
                      <a:pt x="4905" y="17177"/>
                      <a:pt x="5235" y="17338"/>
                      <a:pt x="5581" y="17476"/>
                    </a:cubicBezTo>
                    <a:cubicBezTo>
                      <a:pt x="6419" y="17799"/>
                      <a:pt x="7319" y="17974"/>
                      <a:pt x="8220" y="17974"/>
                    </a:cubicBezTo>
                    <a:cubicBezTo>
                      <a:pt x="8796" y="17974"/>
                      <a:pt x="9373" y="17902"/>
                      <a:pt x="9933" y="17753"/>
                    </a:cubicBezTo>
                    <a:cubicBezTo>
                      <a:pt x="10647" y="17568"/>
                      <a:pt x="11322" y="17238"/>
                      <a:pt x="11906" y="16786"/>
                    </a:cubicBezTo>
                    <a:cubicBezTo>
                      <a:pt x="12489" y="16325"/>
                      <a:pt x="12942" y="15719"/>
                      <a:pt x="13226" y="15035"/>
                    </a:cubicBezTo>
                    <a:cubicBezTo>
                      <a:pt x="13236" y="15000"/>
                      <a:pt x="13206" y="14975"/>
                      <a:pt x="13176" y="14975"/>
                    </a:cubicBezTo>
                    <a:cubicBezTo>
                      <a:pt x="13160" y="14975"/>
                      <a:pt x="13144" y="14981"/>
                      <a:pt x="13134" y="14997"/>
                    </a:cubicBezTo>
                    <a:cubicBezTo>
                      <a:pt x="12834" y="15650"/>
                      <a:pt x="12381" y="16218"/>
                      <a:pt x="11806" y="16647"/>
                    </a:cubicBezTo>
                    <a:cubicBezTo>
                      <a:pt x="11230" y="17077"/>
                      <a:pt x="10578" y="17377"/>
                      <a:pt x="9887" y="17545"/>
                    </a:cubicBezTo>
                    <a:cubicBezTo>
                      <a:pt x="9355" y="17670"/>
                      <a:pt x="8815" y="17733"/>
                      <a:pt x="8276" y="17733"/>
                    </a:cubicBezTo>
                    <a:cubicBezTo>
                      <a:pt x="7391" y="17733"/>
                      <a:pt x="6511" y="17565"/>
                      <a:pt x="5681" y="17231"/>
                    </a:cubicBezTo>
                    <a:cubicBezTo>
                      <a:pt x="5020" y="16970"/>
                      <a:pt x="4391" y="16624"/>
                      <a:pt x="3815" y="16194"/>
                    </a:cubicBezTo>
                    <a:cubicBezTo>
                      <a:pt x="3531" y="15987"/>
                      <a:pt x="3270" y="15742"/>
                      <a:pt x="3025" y="15481"/>
                    </a:cubicBezTo>
                    <a:cubicBezTo>
                      <a:pt x="2787" y="15220"/>
                      <a:pt x="2580" y="14928"/>
                      <a:pt x="2403" y="14621"/>
                    </a:cubicBezTo>
                    <a:cubicBezTo>
                      <a:pt x="1712" y="13370"/>
                      <a:pt x="1666" y="11812"/>
                      <a:pt x="2134" y="10476"/>
                    </a:cubicBezTo>
                    <a:cubicBezTo>
                      <a:pt x="2150" y="10438"/>
                      <a:pt x="2134" y="10392"/>
                      <a:pt x="2096" y="10361"/>
                    </a:cubicBezTo>
                    <a:cubicBezTo>
                      <a:pt x="1927" y="10231"/>
                      <a:pt x="1774" y="10085"/>
                      <a:pt x="1628" y="9923"/>
                    </a:cubicBezTo>
                    <a:cubicBezTo>
                      <a:pt x="1559" y="9847"/>
                      <a:pt x="1482" y="9770"/>
                      <a:pt x="1421" y="9686"/>
                    </a:cubicBezTo>
                    <a:cubicBezTo>
                      <a:pt x="1359" y="9593"/>
                      <a:pt x="1290" y="9517"/>
                      <a:pt x="1229" y="9425"/>
                    </a:cubicBezTo>
                    <a:cubicBezTo>
                      <a:pt x="975" y="9079"/>
                      <a:pt x="776" y="8695"/>
                      <a:pt x="622" y="8296"/>
                    </a:cubicBezTo>
                    <a:cubicBezTo>
                      <a:pt x="546" y="8097"/>
                      <a:pt x="476" y="7897"/>
                      <a:pt x="423" y="7690"/>
                    </a:cubicBezTo>
                    <a:lnTo>
                      <a:pt x="354" y="7375"/>
                    </a:lnTo>
                    <a:lnTo>
                      <a:pt x="323" y="7214"/>
                    </a:lnTo>
                    <a:lnTo>
                      <a:pt x="308" y="7053"/>
                    </a:lnTo>
                    <a:lnTo>
                      <a:pt x="269" y="6738"/>
                    </a:lnTo>
                    <a:cubicBezTo>
                      <a:pt x="262" y="6631"/>
                      <a:pt x="262" y="6523"/>
                      <a:pt x="262" y="6416"/>
                    </a:cubicBezTo>
                    <a:cubicBezTo>
                      <a:pt x="262" y="6201"/>
                      <a:pt x="269" y="5986"/>
                      <a:pt x="285" y="5771"/>
                    </a:cubicBezTo>
                    <a:lnTo>
                      <a:pt x="300" y="5610"/>
                    </a:lnTo>
                    <a:lnTo>
                      <a:pt x="323" y="5456"/>
                    </a:lnTo>
                    <a:cubicBezTo>
                      <a:pt x="338" y="5349"/>
                      <a:pt x="346" y="5241"/>
                      <a:pt x="369" y="5134"/>
                    </a:cubicBezTo>
                    <a:lnTo>
                      <a:pt x="438" y="4819"/>
                    </a:lnTo>
                    <a:lnTo>
                      <a:pt x="523" y="4504"/>
                    </a:lnTo>
                    <a:cubicBezTo>
                      <a:pt x="653" y="4098"/>
                      <a:pt x="830" y="3699"/>
                      <a:pt x="1052" y="3330"/>
                    </a:cubicBezTo>
                    <a:cubicBezTo>
                      <a:pt x="1282" y="2962"/>
                      <a:pt x="1551" y="2624"/>
                      <a:pt x="1858" y="2317"/>
                    </a:cubicBezTo>
                    <a:cubicBezTo>
                      <a:pt x="2165" y="2018"/>
                      <a:pt x="2503" y="1741"/>
                      <a:pt x="2871" y="1511"/>
                    </a:cubicBezTo>
                    <a:cubicBezTo>
                      <a:pt x="3600" y="1043"/>
                      <a:pt x="4399" y="697"/>
                      <a:pt x="5243" y="490"/>
                    </a:cubicBezTo>
                    <a:cubicBezTo>
                      <a:pt x="5882" y="320"/>
                      <a:pt x="6538" y="235"/>
                      <a:pt x="7195" y="235"/>
                    </a:cubicBezTo>
                    <a:cubicBezTo>
                      <a:pt x="7399" y="235"/>
                      <a:pt x="7603" y="244"/>
                      <a:pt x="7807" y="260"/>
                    </a:cubicBezTo>
                    <a:cubicBezTo>
                      <a:pt x="8022" y="283"/>
                      <a:pt x="8237" y="314"/>
                      <a:pt x="8444" y="360"/>
                    </a:cubicBezTo>
                    <a:cubicBezTo>
                      <a:pt x="8651" y="413"/>
                      <a:pt x="8866" y="467"/>
                      <a:pt x="9066" y="529"/>
                    </a:cubicBezTo>
                    <a:lnTo>
                      <a:pt x="9373" y="644"/>
                    </a:lnTo>
                    <a:cubicBezTo>
                      <a:pt x="9419" y="659"/>
                      <a:pt x="9472" y="674"/>
                      <a:pt x="9518" y="697"/>
                    </a:cubicBezTo>
                    <a:lnTo>
                      <a:pt x="9664" y="766"/>
                    </a:lnTo>
                    <a:cubicBezTo>
                      <a:pt x="9764" y="813"/>
                      <a:pt x="9856" y="859"/>
                      <a:pt x="9956" y="912"/>
                    </a:cubicBezTo>
                    <a:lnTo>
                      <a:pt x="10225" y="1073"/>
                    </a:lnTo>
                    <a:cubicBezTo>
                      <a:pt x="10578" y="1304"/>
                      <a:pt x="10877" y="1603"/>
                      <a:pt x="11115" y="1949"/>
                    </a:cubicBezTo>
                    <a:lnTo>
                      <a:pt x="11161" y="2018"/>
                    </a:lnTo>
                    <a:cubicBezTo>
                      <a:pt x="11169" y="2033"/>
                      <a:pt x="11184" y="2056"/>
                      <a:pt x="11199" y="2079"/>
                    </a:cubicBezTo>
                    <a:lnTo>
                      <a:pt x="11268" y="2217"/>
                    </a:lnTo>
                    <a:cubicBezTo>
                      <a:pt x="11299" y="2263"/>
                      <a:pt x="11315" y="2309"/>
                      <a:pt x="11338" y="2363"/>
                    </a:cubicBezTo>
                    <a:cubicBezTo>
                      <a:pt x="11361" y="2409"/>
                      <a:pt x="11376" y="2455"/>
                      <a:pt x="11391" y="2501"/>
                    </a:cubicBezTo>
                    <a:cubicBezTo>
                      <a:pt x="11422" y="2601"/>
                      <a:pt x="11453" y="2701"/>
                      <a:pt x="11476" y="2801"/>
                    </a:cubicBezTo>
                    <a:cubicBezTo>
                      <a:pt x="11483" y="2854"/>
                      <a:pt x="11499" y="2900"/>
                      <a:pt x="11499" y="2954"/>
                    </a:cubicBezTo>
                    <a:cubicBezTo>
                      <a:pt x="11499" y="3000"/>
                      <a:pt x="11506" y="3046"/>
                      <a:pt x="11506" y="3092"/>
                    </a:cubicBezTo>
                    <a:lnTo>
                      <a:pt x="11506" y="3100"/>
                    </a:lnTo>
                    <a:cubicBezTo>
                      <a:pt x="11506" y="3146"/>
                      <a:pt x="11529" y="3184"/>
                      <a:pt x="11568" y="3215"/>
                    </a:cubicBezTo>
                    <a:cubicBezTo>
                      <a:pt x="11592" y="3233"/>
                      <a:pt x="11621" y="3242"/>
                      <a:pt x="11650" y="3242"/>
                    </a:cubicBezTo>
                    <a:cubicBezTo>
                      <a:pt x="11695" y="3242"/>
                      <a:pt x="11740" y="3221"/>
                      <a:pt x="11767" y="3184"/>
                    </a:cubicBezTo>
                    <a:cubicBezTo>
                      <a:pt x="11921" y="2969"/>
                      <a:pt x="12097" y="2770"/>
                      <a:pt x="12289" y="2578"/>
                    </a:cubicBezTo>
                    <a:cubicBezTo>
                      <a:pt x="12474" y="2394"/>
                      <a:pt x="12681" y="2209"/>
                      <a:pt x="12888" y="2048"/>
                    </a:cubicBezTo>
                    <a:cubicBezTo>
                      <a:pt x="13318" y="1711"/>
                      <a:pt x="13786" y="1442"/>
                      <a:pt x="14293" y="1242"/>
                    </a:cubicBezTo>
                    <a:cubicBezTo>
                      <a:pt x="14792" y="1043"/>
                      <a:pt x="15329" y="928"/>
                      <a:pt x="15866" y="897"/>
                    </a:cubicBezTo>
                    <a:cubicBezTo>
                      <a:pt x="15956" y="893"/>
                      <a:pt x="16046" y="891"/>
                      <a:pt x="16136" y="891"/>
                    </a:cubicBezTo>
                    <a:cubicBezTo>
                      <a:pt x="16591" y="891"/>
                      <a:pt x="17044" y="940"/>
                      <a:pt x="17486" y="1043"/>
                    </a:cubicBezTo>
                    <a:cubicBezTo>
                      <a:pt x="17616" y="1073"/>
                      <a:pt x="17747" y="1104"/>
                      <a:pt x="17877" y="1143"/>
                    </a:cubicBezTo>
                    <a:lnTo>
                      <a:pt x="18261" y="1281"/>
                    </a:lnTo>
                    <a:lnTo>
                      <a:pt x="18453" y="1342"/>
                    </a:lnTo>
                    <a:cubicBezTo>
                      <a:pt x="18514" y="1365"/>
                      <a:pt x="18576" y="1396"/>
                      <a:pt x="18637" y="1427"/>
                    </a:cubicBezTo>
                    <a:lnTo>
                      <a:pt x="19013" y="1588"/>
                    </a:lnTo>
                    <a:cubicBezTo>
                      <a:pt x="19497" y="1833"/>
                      <a:pt x="19942" y="2140"/>
                      <a:pt x="20356" y="2493"/>
                    </a:cubicBezTo>
                    <a:cubicBezTo>
                      <a:pt x="20756" y="2854"/>
                      <a:pt x="21116" y="3261"/>
                      <a:pt x="21416" y="3714"/>
                    </a:cubicBezTo>
                    <a:cubicBezTo>
                      <a:pt x="21715" y="4159"/>
                      <a:pt x="21953" y="4643"/>
                      <a:pt x="22114" y="5157"/>
                    </a:cubicBezTo>
                    <a:cubicBezTo>
                      <a:pt x="22122" y="5195"/>
                      <a:pt x="22160" y="5218"/>
                      <a:pt x="22191" y="5226"/>
                    </a:cubicBezTo>
                    <a:cubicBezTo>
                      <a:pt x="22644" y="5241"/>
                      <a:pt x="23089" y="5326"/>
                      <a:pt x="23519" y="5479"/>
                    </a:cubicBezTo>
                    <a:cubicBezTo>
                      <a:pt x="23726" y="5556"/>
                      <a:pt x="23933" y="5656"/>
                      <a:pt x="24118" y="5771"/>
                    </a:cubicBezTo>
                    <a:cubicBezTo>
                      <a:pt x="24309" y="5894"/>
                      <a:pt x="24486" y="6032"/>
                      <a:pt x="24647" y="6185"/>
                    </a:cubicBezTo>
                    <a:cubicBezTo>
                      <a:pt x="24962" y="6508"/>
                      <a:pt x="25215" y="6892"/>
                      <a:pt x="25384" y="7306"/>
                    </a:cubicBezTo>
                    <a:cubicBezTo>
                      <a:pt x="25553" y="7728"/>
                      <a:pt x="25653" y="8173"/>
                      <a:pt x="25683" y="8626"/>
                    </a:cubicBezTo>
                    <a:lnTo>
                      <a:pt x="25676" y="8619"/>
                    </a:lnTo>
                    <a:lnTo>
                      <a:pt x="25676" y="8619"/>
                    </a:lnTo>
                    <a:cubicBezTo>
                      <a:pt x="25676" y="8649"/>
                      <a:pt x="25699" y="8672"/>
                      <a:pt x="25729" y="8672"/>
                    </a:cubicBezTo>
                    <a:cubicBezTo>
                      <a:pt x="25760" y="8672"/>
                      <a:pt x="25783" y="8649"/>
                      <a:pt x="25783" y="8619"/>
                    </a:cubicBezTo>
                    <a:cubicBezTo>
                      <a:pt x="25768" y="8150"/>
                      <a:pt x="25676" y="7690"/>
                      <a:pt x="25507" y="7252"/>
                    </a:cubicBezTo>
                    <a:cubicBezTo>
                      <a:pt x="25338" y="6815"/>
                      <a:pt x="25077" y="6408"/>
                      <a:pt x="24747" y="6070"/>
                    </a:cubicBezTo>
                    <a:cubicBezTo>
                      <a:pt x="24586" y="5909"/>
                      <a:pt x="24402" y="5756"/>
                      <a:pt x="24202" y="5633"/>
                    </a:cubicBezTo>
                    <a:cubicBezTo>
                      <a:pt x="24002" y="5502"/>
                      <a:pt x="23788" y="5403"/>
                      <a:pt x="23573" y="5318"/>
                    </a:cubicBezTo>
                    <a:cubicBezTo>
                      <a:pt x="23149" y="5165"/>
                      <a:pt x="22711" y="5074"/>
                      <a:pt x="22265" y="5046"/>
                    </a:cubicBezTo>
                    <a:lnTo>
                      <a:pt x="22265" y="5046"/>
                    </a:lnTo>
                    <a:cubicBezTo>
                      <a:pt x="22105" y="4530"/>
                      <a:pt x="21872" y="4043"/>
                      <a:pt x="21562" y="3599"/>
                    </a:cubicBezTo>
                    <a:cubicBezTo>
                      <a:pt x="21255" y="3138"/>
                      <a:pt x="20886" y="2716"/>
                      <a:pt x="20464" y="2348"/>
                    </a:cubicBezTo>
                    <a:cubicBezTo>
                      <a:pt x="20042" y="1995"/>
                      <a:pt x="19574" y="1688"/>
                      <a:pt x="19075" y="1434"/>
                    </a:cubicBezTo>
                    <a:lnTo>
                      <a:pt x="18691" y="1273"/>
                    </a:lnTo>
                    <a:cubicBezTo>
                      <a:pt x="18622" y="1242"/>
                      <a:pt x="18560" y="1219"/>
                      <a:pt x="18499" y="1189"/>
                    </a:cubicBezTo>
                    <a:lnTo>
                      <a:pt x="18299" y="1127"/>
                    </a:lnTo>
                    <a:lnTo>
                      <a:pt x="17900" y="997"/>
                    </a:lnTo>
                    <a:cubicBezTo>
                      <a:pt x="17770" y="958"/>
                      <a:pt x="17632" y="928"/>
                      <a:pt x="17501" y="889"/>
                    </a:cubicBezTo>
                    <a:cubicBezTo>
                      <a:pt x="17046" y="787"/>
                      <a:pt x="16586" y="738"/>
                      <a:pt x="16120" y="738"/>
                    </a:cubicBezTo>
                    <a:cubicBezTo>
                      <a:pt x="16028" y="738"/>
                      <a:pt x="15936" y="740"/>
                      <a:pt x="15843" y="743"/>
                    </a:cubicBezTo>
                    <a:cubicBezTo>
                      <a:pt x="15567" y="759"/>
                      <a:pt x="15291" y="797"/>
                      <a:pt x="15014" y="851"/>
                    </a:cubicBezTo>
                    <a:cubicBezTo>
                      <a:pt x="14884" y="874"/>
                      <a:pt x="14746" y="905"/>
                      <a:pt x="14615" y="951"/>
                    </a:cubicBezTo>
                    <a:cubicBezTo>
                      <a:pt x="14477" y="989"/>
                      <a:pt x="14346" y="1027"/>
                      <a:pt x="14216" y="1073"/>
                    </a:cubicBezTo>
                    <a:cubicBezTo>
                      <a:pt x="13686" y="1265"/>
                      <a:pt x="13195" y="1526"/>
                      <a:pt x="12735" y="1849"/>
                    </a:cubicBezTo>
                    <a:cubicBezTo>
                      <a:pt x="12369" y="2110"/>
                      <a:pt x="12033" y="2411"/>
                      <a:pt x="11737" y="2742"/>
                    </a:cubicBezTo>
                    <a:lnTo>
                      <a:pt x="11737" y="2742"/>
                    </a:lnTo>
                    <a:cubicBezTo>
                      <a:pt x="11737" y="2741"/>
                      <a:pt x="11737" y="2740"/>
                      <a:pt x="11737" y="2739"/>
                    </a:cubicBezTo>
                    <a:cubicBezTo>
                      <a:pt x="11714" y="2624"/>
                      <a:pt x="11691" y="2517"/>
                      <a:pt x="11645" y="2401"/>
                    </a:cubicBezTo>
                    <a:cubicBezTo>
                      <a:pt x="11629" y="2348"/>
                      <a:pt x="11614" y="2294"/>
                      <a:pt x="11583" y="2240"/>
                    </a:cubicBezTo>
                    <a:cubicBezTo>
                      <a:pt x="11560" y="2186"/>
                      <a:pt x="11545" y="2133"/>
                      <a:pt x="11514" y="2079"/>
                    </a:cubicBezTo>
                    <a:cubicBezTo>
                      <a:pt x="11460" y="1979"/>
                      <a:pt x="11407" y="1879"/>
                      <a:pt x="11338" y="1787"/>
                    </a:cubicBezTo>
                    <a:cubicBezTo>
                      <a:pt x="11077" y="1411"/>
                      <a:pt x="10739" y="1089"/>
                      <a:pt x="10347" y="851"/>
                    </a:cubicBezTo>
                    <a:lnTo>
                      <a:pt x="10056" y="674"/>
                    </a:lnTo>
                    <a:cubicBezTo>
                      <a:pt x="9956" y="621"/>
                      <a:pt x="9848" y="582"/>
                      <a:pt x="9756" y="536"/>
                    </a:cubicBezTo>
                    <a:lnTo>
                      <a:pt x="9603" y="467"/>
                    </a:lnTo>
                    <a:cubicBezTo>
                      <a:pt x="9549" y="444"/>
                      <a:pt x="9495" y="429"/>
                      <a:pt x="9442" y="406"/>
                    </a:cubicBezTo>
                    <a:lnTo>
                      <a:pt x="9127" y="298"/>
                    </a:lnTo>
                    <a:cubicBezTo>
                      <a:pt x="8912" y="229"/>
                      <a:pt x="8697" y="175"/>
                      <a:pt x="8482" y="122"/>
                    </a:cubicBezTo>
                    <a:cubicBezTo>
                      <a:pt x="8260" y="76"/>
                      <a:pt x="8037" y="45"/>
                      <a:pt x="7814" y="22"/>
                    </a:cubicBezTo>
                    <a:cubicBezTo>
                      <a:pt x="7619" y="8"/>
                      <a:pt x="7424" y="0"/>
                      <a:pt x="7229"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5366578" y="2857328"/>
                <a:ext cx="29328" cy="23664"/>
              </a:xfrm>
              <a:custGeom>
                <a:avLst/>
                <a:gdLst/>
                <a:ahLst/>
                <a:cxnLst/>
                <a:rect l="l" t="t" r="r" b="b"/>
                <a:pathLst>
                  <a:path w="435" h="351" extrusionOk="0">
                    <a:moveTo>
                      <a:pt x="301" y="0"/>
                    </a:moveTo>
                    <a:cubicBezTo>
                      <a:pt x="281" y="0"/>
                      <a:pt x="260" y="6"/>
                      <a:pt x="239" y="19"/>
                    </a:cubicBezTo>
                    <a:cubicBezTo>
                      <a:pt x="200" y="42"/>
                      <a:pt x="177" y="73"/>
                      <a:pt x="146" y="96"/>
                    </a:cubicBezTo>
                    <a:cubicBezTo>
                      <a:pt x="108" y="111"/>
                      <a:pt x="77" y="142"/>
                      <a:pt x="62" y="173"/>
                    </a:cubicBezTo>
                    <a:cubicBezTo>
                      <a:pt x="1" y="219"/>
                      <a:pt x="39" y="303"/>
                      <a:pt x="100" y="326"/>
                    </a:cubicBezTo>
                    <a:cubicBezTo>
                      <a:pt x="125" y="343"/>
                      <a:pt x="154" y="350"/>
                      <a:pt x="183" y="350"/>
                    </a:cubicBezTo>
                    <a:cubicBezTo>
                      <a:pt x="290" y="350"/>
                      <a:pt x="411" y="254"/>
                      <a:pt x="423" y="157"/>
                    </a:cubicBezTo>
                    <a:cubicBezTo>
                      <a:pt x="435" y="79"/>
                      <a:pt x="376" y="0"/>
                      <a:pt x="301"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5359836" y="2889285"/>
                <a:ext cx="31350" cy="25957"/>
              </a:xfrm>
              <a:custGeom>
                <a:avLst/>
                <a:gdLst/>
                <a:ahLst/>
                <a:cxnLst/>
                <a:rect l="l" t="t" r="r" b="b"/>
                <a:pathLst>
                  <a:path w="465" h="385" extrusionOk="0">
                    <a:moveTo>
                      <a:pt x="355" y="0"/>
                    </a:moveTo>
                    <a:cubicBezTo>
                      <a:pt x="345" y="0"/>
                      <a:pt x="334" y="2"/>
                      <a:pt x="323" y="6"/>
                    </a:cubicBezTo>
                    <a:cubicBezTo>
                      <a:pt x="193" y="59"/>
                      <a:pt x="93" y="159"/>
                      <a:pt x="32" y="274"/>
                    </a:cubicBezTo>
                    <a:cubicBezTo>
                      <a:pt x="0" y="324"/>
                      <a:pt x="45" y="385"/>
                      <a:pt x="96" y="385"/>
                    </a:cubicBezTo>
                    <a:cubicBezTo>
                      <a:pt x="108" y="385"/>
                      <a:pt x="120" y="381"/>
                      <a:pt x="131" y="374"/>
                    </a:cubicBezTo>
                    <a:cubicBezTo>
                      <a:pt x="239" y="313"/>
                      <a:pt x="377" y="274"/>
                      <a:pt x="431" y="152"/>
                    </a:cubicBezTo>
                    <a:cubicBezTo>
                      <a:pt x="464" y="91"/>
                      <a:pt x="427" y="0"/>
                      <a:pt x="355"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0" name="Google Shape;2100;p41"/>
            <p:cNvSpPr txBox="1"/>
            <p:nvPr/>
          </p:nvSpPr>
          <p:spPr>
            <a:xfrm>
              <a:off x="3841972" y="1488563"/>
              <a:ext cx="1460100" cy="28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Fira Sans Extra Condensed Medium"/>
                  <a:ea typeface="Fira Sans Extra Condensed Medium"/>
                  <a:cs typeface="Fira Sans Extra Condensed Medium"/>
                  <a:sym typeface="Fira Sans Extra Condensed Medium"/>
                </a:rPr>
                <a:t>Thank You!</a:t>
              </a:r>
              <a:endParaRPr sz="3600" dirty="0">
                <a:solidFill>
                  <a:schemeClr val="lt1"/>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7E18752-B3DA-73B7-6839-C5B42DDEE5C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D716CC5-3F6C-784D-E334-5BE409CB388A}"/>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Limiting Compute Capacity for Application in Kubernetes</a:t>
            </a:r>
          </a:p>
        </p:txBody>
      </p:sp>
      <p:sp>
        <p:nvSpPr>
          <p:cNvPr id="3" name="TextBox 2">
            <a:extLst>
              <a:ext uri="{FF2B5EF4-FFF2-40B4-BE49-F238E27FC236}">
                <a16:creationId xmlns:a16="http://schemas.microsoft.com/office/drawing/2014/main" id="{5CDC2032-1B2D-8A5C-EF4A-E01A52608F79}"/>
              </a:ext>
            </a:extLst>
          </p:cNvPr>
          <p:cNvSpPr txBox="1"/>
          <p:nvPr/>
        </p:nvSpPr>
        <p:spPr>
          <a:xfrm>
            <a:off x="516194" y="737420"/>
            <a:ext cx="8030496" cy="3600986"/>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Memory and CPU Requests vs. Limits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Memory and CPU requests help the Red Hat OpenShift Container Platform (RHOCP) select an appropriate compute node for your pods. However, they don’t restrict actual usage. Setting limits ensures applications don’t overuse resources, protecting other applications on the node.</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Recommendation: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Set requests to match peak application usage to avoid overcommitting node resources.</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Setting Memory Limits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 memory limit caps the memory a container can use. If the container exceeds this limit, the Linux kernel’s Out-of-Memory (OOM) killer terminates processes in the container. RHOCP then restarts the container based on the pod’s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restartPolicy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(default: Always).</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Memory limits are useful for applications prone to memory leaks, preventing them from consuming all node memory. Set memory limits using:</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resources deployment/hello --limits memory=1Gi</a:t>
            </a:r>
          </a:p>
        </p:txBody>
      </p:sp>
    </p:spTree>
    <p:extLst>
      <p:ext uri="{BB962C8B-B14F-4D97-AF65-F5344CB8AC3E}">
        <p14:creationId xmlns:p14="http://schemas.microsoft.com/office/powerpoint/2010/main" val="1058418045"/>
      </p:ext>
    </p:extLst>
  </p:cSld>
  <p:clrMapOvr>
    <a:masterClrMapping/>
  </p:clrMapOvr>
</p:sld>
</file>

<file path=ppt/theme/theme1.xml><?xml version="1.0" encoding="utf-8"?>
<a:theme xmlns:a="http://schemas.openxmlformats.org/drawingml/2006/main" name="Doodle Clouds Infographics by Slidesgo">
  <a:themeElements>
    <a:clrScheme name="Simple Light">
      <a:dk1>
        <a:srgbClr val="000000"/>
      </a:dk1>
      <a:lt1>
        <a:srgbClr val="FFFFFF"/>
      </a:lt1>
      <a:dk2>
        <a:srgbClr val="000000"/>
      </a:dk2>
      <a:lt2>
        <a:srgbClr val="B1B5BE"/>
      </a:lt2>
      <a:accent1>
        <a:srgbClr val="A480FF"/>
      </a:accent1>
      <a:accent2>
        <a:srgbClr val="2B04E8"/>
      </a:accent2>
      <a:accent3>
        <a:srgbClr val="8B09FF"/>
      </a:accent3>
      <a:accent4>
        <a:srgbClr val="3B75FF"/>
      </a:accent4>
      <a:accent5>
        <a:srgbClr val="684AFF"/>
      </a:accent5>
      <a:accent6>
        <a:srgbClr val="BEB1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4193</TotalTime>
  <Words>8843</Words>
  <Application>Microsoft Macintosh PowerPoint</Application>
  <PresentationFormat>On-screen Show (16:9)</PresentationFormat>
  <Paragraphs>549</Paragraphs>
  <Slides>80</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.SF NS</vt:lpstr>
      <vt:lpstr>Fira Sans Extra Condensed Medium</vt:lpstr>
      <vt:lpstr>Roboto</vt:lpstr>
      <vt:lpstr>Fira Sans Extra Condensed SemiBold</vt:lpstr>
      <vt:lpstr>Courier New</vt:lpstr>
      <vt:lpstr>Doodle Clouds Infographics by Slidesgo</vt:lpstr>
      <vt:lpstr>6. Configure Applications for Reliability</vt:lpstr>
      <vt:lpstr>Application High Availability with Kubernetes </vt:lpstr>
      <vt:lpstr>Kubernetes Application Reliability</vt:lpstr>
      <vt:lpstr>Application Health Probes in Kubernetes</vt:lpstr>
      <vt:lpstr>Probe Types</vt:lpstr>
      <vt:lpstr>Probe Types</vt:lpstr>
      <vt:lpstr>Reserving Compute Capacity for Applications in Kubernetes</vt:lpstr>
      <vt:lpstr>Inspecting Cluster Compute Resources</vt:lpstr>
      <vt:lpstr>Limiting Compute Capacity for Application in Kubernetes</vt:lpstr>
      <vt:lpstr>Limiting Compute Capacity for Application in Kubernetes</vt:lpstr>
      <vt:lpstr>Setting CPU Limits</vt:lpstr>
      <vt:lpstr>Application Autoscaling in Kubernetes</vt:lpstr>
      <vt:lpstr>Deploying and verifying a Pod in OpenShift</vt:lpstr>
      <vt:lpstr>Managing and deleting Pod in OpenShift</vt:lpstr>
      <vt:lpstr>Modifying, Deploying and managing Pod </vt:lpstr>
      <vt:lpstr>Modifying, Deploying and managing Pod </vt:lpstr>
      <vt:lpstr>Modifying pod Configuration with Env Variables</vt:lpstr>
      <vt:lpstr>Applying Changes and Monitoring Pod Health Status </vt:lpstr>
      <vt:lpstr>Defining Kubernetes Deployment for a Multi-Replica Pod</vt:lpstr>
      <vt:lpstr>Defining Kubernetes Deployment for a Multi-Replica Pod</vt:lpstr>
      <vt:lpstr>Applying Deployment Configuration and Perform Load testing</vt:lpstr>
      <vt:lpstr>Monitoring Application Health During Load Testing</vt:lpstr>
      <vt:lpstr>Deploying with Reliability Probes and Monitoring Pod status</vt:lpstr>
      <vt:lpstr>Configuring a Deployment with Startup Probes in Openshift</vt:lpstr>
      <vt:lpstr>Scaling and reapplying a deployment in Openshift</vt:lpstr>
      <vt:lpstr>Executing Load Testing and Observing HTML Response</vt:lpstr>
      <vt:lpstr>Verifying Application Stability with Load testing</vt:lpstr>
      <vt:lpstr>Executing Health Toggle Command </vt:lpstr>
      <vt:lpstr>Deployment Configuration with Liveness Probes</vt:lpstr>
      <vt:lpstr>Scaling, Configuring and Toggling Health Status</vt:lpstr>
      <vt:lpstr>Command for recreating MySQL Deployment with persistent storage  </vt:lpstr>
      <vt:lpstr>Command for recreating MySQL Deployment with persistent storage  </vt:lpstr>
      <vt:lpstr>Checking the status of the pods</vt:lpstr>
      <vt:lpstr>Scaling and Configuring Readiness Probes </vt:lpstr>
      <vt:lpstr>Observing Pod Readiness and Status Updates</vt:lpstr>
      <vt:lpstr>Simulating Application Hiccup for Testing</vt:lpstr>
      <vt:lpstr>Running Load test to verify</vt:lpstr>
      <vt:lpstr>Describing Node Detailss</vt:lpstr>
      <vt:lpstr>Scaling Deployment and Monitoring Pod Status</vt:lpstr>
      <vt:lpstr>Deployment Configuration with Resources Requests and Probes</vt:lpstr>
      <vt:lpstr>Analyzing FailedScheduling Due to Insufficient Memory</vt:lpstr>
      <vt:lpstr>Describing Pod details</vt:lpstr>
      <vt:lpstr>Describing Pod details</vt:lpstr>
      <vt:lpstr>Reviewing Allocated Resources on the Node</vt:lpstr>
      <vt:lpstr>Adjusting Resource Requests and Redeploying pods</vt:lpstr>
      <vt:lpstr>Updated Node Resource Allocation</vt:lpstr>
      <vt:lpstr>Editing Deployment Configuration</vt:lpstr>
      <vt:lpstr>Deployment Configuration for leakapp with Resource limits</vt:lpstr>
      <vt:lpstr>Deploying and Monitoring Leakapp Pod Status</vt:lpstr>
      <vt:lpstr>Analyzing Pod termination Details</vt:lpstr>
      <vt:lpstr>Observing Pod details</vt:lpstr>
      <vt:lpstr>Increasing Memory Limits for Leakapp Pod</vt:lpstr>
      <vt:lpstr>Monitoring Resource usage of leakapp Pod</vt:lpstr>
      <vt:lpstr>Monitoring Gradual memory Increase in leakapp Pod</vt:lpstr>
      <vt:lpstr>Deploying and monitoring loadtest Pod creation</vt:lpstr>
      <vt:lpstr>Setting up Autoscaling for the loadtest Deployment</vt:lpstr>
      <vt:lpstr>Analyzing HPA Status for loadtest Deployment</vt:lpstr>
      <vt:lpstr>Deleting autoscaler and associated resources</vt:lpstr>
      <vt:lpstr>Loadtest Deployment configuration</vt:lpstr>
      <vt:lpstr>Deploying and verifying the Loadtest pod</vt:lpstr>
      <vt:lpstr>Scaling and Monitoring the loadtest Deployment</vt:lpstr>
      <vt:lpstr>Configuring and verifying horizontal Pod Scaling</vt:lpstr>
      <vt:lpstr>Verifying Route and Endpoint Acccesibility</vt:lpstr>
      <vt:lpstr>Monitoring HPA behavior </vt:lpstr>
      <vt:lpstr>Checking Pod Scheduling and Resource Availability </vt:lpstr>
      <vt:lpstr>Inspecting Resource Requests and Limits</vt:lpstr>
      <vt:lpstr>Adjusting memory Requirements for Deployment</vt:lpstr>
      <vt:lpstr>Executing Curl Loop for Pod Health Check</vt:lpstr>
      <vt:lpstr>Scaling pods and health Check with Curl Loop</vt:lpstr>
      <vt:lpstr>Configuring and scaling Readiness Probe</vt:lpstr>
      <vt:lpstr>Executing curl_loop.sh</vt:lpstr>
      <vt:lpstr>Horizontal Pod Autoscaler Configuration</vt:lpstr>
      <vt:lpstr>Editing the HPA YAML Configuration File</vt:lpstr>
      <vt:lpstr>Applying and checking the HPA</vt:lpstr>
      <vt:lpstr>Executing memory Allocation Script</vt:lpstr>
      <vt:lpstr>Monitoring HPA changes for longload</vt:lpstr>
      <vt:lpstr>Monitoring HPA Metrics and Scaling Behavior</vt:lpstr>
      <vt:lpstr>Releasing memory and monitoring HPA</vt:lpstr>
      <vt:lpstr>Releasing memory and monitoring HPA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Disha Negi</cp:lastModifiedBy>
  <cp:revision>35</cp:revision>
  <dcterms:modified xsi:type="dcterms:W3CDTF">2024-10-01T13:11:21Z</dcterms:modified>
</cp:coreProperties>
</file>